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190EE-5D76-4824-A351-C9077DF5ACE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E459F6-4B66-40CF-A192-1C2496F458EB}">
      <dgm:prSet phldrT="[Текст]" custT="1"/>
      <dgm:spPr/>
      <dgm:t>
        <a:bodyPr/>
        <a:lstStyle/>
        <a:p>
          <a:r>
            <a:rPr lang="ru-RU" sz="2400" dirty="0"/>
            <a:t>Упрощение форм отчетности</a:t>
          </a:r>
        </a:p>
      </dgm:t>
    </dgm:pt>
    <dgm:pt modelId="{3337173D-AF10-41B7-90EE-31785A0FE0F1}" type="parTrans" cxnId="{DDDD268C-9346-4A03-AC06-9BA0F6014181}">
      <dgm:prSet/>
      <dgm:spPr/>
      <dgm:t>
        <a:bodyPr/>
        <a:lstStyle/>
        <a:p>
          <a:endParaRPr lang="ru-RU"/>
        </a:p>
      </dgm:t>
    </dgm:pt>
    <dgm:pt modelId="{2E65EA2B-8D55-4041-B221-5B104ECBB0A3}" type="sibTrans" cxnId="{DDDD268C-9346-4A03-AC06-9BA0F6014181}">
      <dgm:prSet/>
      <dgm:spPr/>
      <dgm:t>
        <a:bodyPr/>
        <a:lstStyle/>
        <a:p>
          <a:endParaRPr lang="ru-RU"/>
        </a:p>
      </dgm:t>
    </dgm:pt>
    <dgm:pt modelId="{C9E59E11-71F1-4712-9300-F22AD8BA8C15}">
      <dgm:prSet phldrT="[Текст]" custT="1"/>
      <dgm:spPr/>
      <dgm:t>
        <a:bodyPr/>
        <a:lstStyle/>
        <a:p>
          <a:r>
            <a:rPr lang="ru-RU" sz="2400" dirty="0"/>
            <a:t>Использование цифровых технологий</a:t>
          </a:r>
        </a:p>
      </dgm:t>
    </dgm:pt>
    <dgm:pt modelId="{AB10AFC1-FD2A-435F-B4F6-6AFA164EE892}" type="parTrans" cxnId="{D4C0D224-A786-421B-A77F-0104BEA74E09}">
      <dgm:prSet/>
      <dgm:spPr/>
      <dgm:t>
        <a:bodyPr/>
        <a:lstStyle/>
        <a:p>
          <a:endParaRPr lang="ru-RU"/>
        </a:p>
      </dgm:t>
    </dgm:pt>
    <dgm:pt modelId="{0E5A2EB2-5DCE-4A6D-A02D-657703538BBE}" type="sibTrans" cxnId="{D4C0D224-A786-421B-A77F-0104BEA74E09}">
      <dgm:prSet/>
      <dgm:spPr/>
      <dgm:t>
        <a:bodyPr/>
        <a:lstStyle/>
        <a:p>
          <a:endParaRPr lang="ru-RU"/>
        </a:p>
      </dgm:t>
    </dgm:pt>
    <dgm:pt modelId="{0A95FCD0-1893-425B-9EE2-969C098F5D30}">
      <dgm:prSet phldrT="[Текст]" custT="1"/>
      <dgm:spPr/>
      <dgm:t>
        <a:bodyPr/>
        <a:lstStyle/>
        <a:p>
          <a:r>
            <a:rPr lang="ru-RU" sz="2400" b="0" i="0" dirty="0"/>
            <a:t>Эффективное взаимодействие между педагогами и администрацией</a:t>
          </a:r>
          <a:endParaRPr lang="ru-RU" sz="2400" dirty="0"/>
        </a:p>
      </dgm:t>
    </dgm:pt>
    <dgm:pt modelId="{81C4EC75-D388-41B7-B4D1-259B1BF4C9D8}" type="parTrans" cxnId="{C2DA37C4-24D6-44FC-A161-C9C321890748}">
      <dgm:prSet/>
      <dgm:spPr/>
      <dgm:t>
        <a:bodyPr/>
        <a:lstStyle/>
        <a:p>
          <a:endParaRPr lang="ru-RU"/>
        </a:p>
      </dgm:t>
    </dgm:pt>
    <dgm:pt modelId="{09863DEC-4E8A-4194-BA4D-1A579E97E3A0}" type="sibTrans" cxnId="{C2DA37C4-24D6-44FC-A161-C9C321890748}">
      <dgm:prSet/>
      <dgm:spPr/>
      <dgm:t>
        <a:bodyPr/>
        <a:lstStyle/>
        <a:p>
          <a:endParaRPr lang="ru-RU"/>
        </a:p>
      </dgm:t>
    </dgm:pt>
    <dgm:pt modelId="{DE9603B9-85A0-45B2-8F52-DAAFD28CECA6}" type="pres">
      <dgm:prSet presAssocID="{468190EE-5D76-4824-A351-C9077DF5ACE7}" presName="cycle" presStyleCnt="0">
        <dgm:presLayoutVars>
          <dgm:dir/>
          <dgm:resizeHandles val="exact"/>
        </dgm:presLayoutVars>
      </dgm:prSet>
      <dgm:spPr/>
    </dgm:pt>
    <dgm:pt modelId="{E5ED9020-3836-403B-8190-FD85BAE7EB35}" type="pres">
      <dgm:prSet presAssocID="{F4E459F6-4B66-40CF-A192-1C2496F458EB}" presName="node" presStyleLbl="node1" presStyleIdx="0" presStyleCnt="3" custScaleX="128641" custRadScaleRad="106235" custRadScaleInc="-3477">
        <dgm:presLayoutVars>
          <dgm:bulletEnabled val="1"/>
        </dgm:presLayoutVars>
      </dgm:prSet>
      <dgm:spPr/>
    </dgm:pt>
    <dgm:pt modelId="{1E9AD169-A333-420F-BAA7-A9E7AA9AA3E5}" type="pres">
      <dgm:prSet presAssocID="{F4E459F6-4B66-40CF-A192-1C2496F458EB}" presName="spNode" presStyleCnt="0"/>
      <dgm:spPr/>
    </dgm:pt>
    <dgm:pt modelId="{3836E168-AECA-49E7-9C20-71ACF911DD60}" type="pres">
      <dgm:prSet presAssocID="{2E65EA2B-8D55-4041-B221-5B104ECBB0A3}" presName="sibTrans" presStyleLbl="sibTrans1D1" presStyleIdx="0" presStyleCnt="3"/>
      <dgm:spPr/>
    </dgm:pt>
    <dgm:pt modelId="{7C549329-4199-4D4F-A682-860C3B917357}" type="pres">
      <dgm:prSet presAssocID="{C9E59E11-71F1-4712-9300-F22AD8BA8C15}" presName="node" presStyleLbl="node1" presStyleIdx="1" presStyleCnt="3" custScaleX="128641" custRadScaleRad="112413" custRadScaleInc="-25305">
        <dgm:presLayoutVars>
          <dgm:bulletEnabled val="1"/>
        </dgm:presLayoutVars>
      </dgm:prSet>
      <dgm:spPr/>
    </dgm:pt>
    <dgm:pt modelId="{AFD82D1E-59A2-4DBC-8315-E5A688E6DAFB}" type="pres">
      <dgm:prSet presAssocID="{C9E59E11-71F1-4712-9300-F22AD8BA8C15}" presName="spNode" presStyleCnt="0"/>
      <dgm:spPr/>
    </dgm:pt>
    <dgm:pt modelId="{43A69B17-C26D-4515-93B4-EA1DA439AE43}" type="pres">
      <dgm:prSet presAssocID="{0E5A2EB2-5DCE-4A6D-A02D-657703538BBE}" presName="sibTrans" presStyleLbl="sibTrans1D1" presStyleIdx="1" presStyleCnt="3"/>
      <dgm:spPr/>
    </dgm:pt>
    <dgm:pt modelId="{97B7900F-3B8C-465C-BA46-882C287A6449}" type="pres">
      <dgm:prSet presAssocID="{0A95FCD0-1893-425B-9EE2-969C098F5D30}" presName="node" presStyleLbl="node1" presStyleIdx="2" presStyleCnt="3" custScaleX="128641" custRadScaleRad="113287" custRadScaleInc="22076">
        <dgm:presLayoutVars>
          <dgm:bulletEnabled val="1"/>
        </dgm:presLayoutVars>
      </dgm:prSet>
      <dgm:spPr/>
    </dgm:pt>
    <dgm:pt modelId="{4968C495-1E7A-433B-A500-2E4D57AAC208}" type="pres">
      <dgm:prSet presAssocID="{0A95FCD0-1893-425B-9EE2-969C098F5D30}" presName="spNode" presStyleCnt="0"/>
      <dgm:spPr/>
    </dgm:pt>
    <dgm:pt modelId="{3416FD6A-AC9F-482B-B18F-203170D97077}" type="pres">
      <dgm:prSet presAssocID="{09863DEC-4E8A-4194-BA4D-1A579E97E3A0}" presName="sibTrans" presStyleLbl="sibTrans1D1" presStyleIdx="2" presStyleCnt="3"/>
      <dgm:spPr/>
    </dgm:pt>
  </dgm:ptLst>
  <dgm:cxnLst>
    <dgm:cxn modelId="{DAD2B615-7E9C-4DEB-89B1-2EE48211DB3F}" type="presOf" srcId="{C9E59E11-71F1-4712-9300-F22AD8BA8C15}" destId="{7C549329-4199-4D4F-A682-860C3B917357}" srcOrd="0" destOrd="0" presId="urn:microsoft.com/office/officeart/2005/8/layout/cycle6"/>
    <dgm:cxn modelId="{71CB331B-1DF8-4D5B-BCBF-63250D9F1173}" type="presOf" srcId="{F4E459F6-4B66-40CF-A192-1C2496F458EB}" destId="{E5ED9020-3836-403B-8190-FD85BAE7EB35}" srcOrd="0" destOrd="0" presId="urn:microsoft.com/office/officeart/2005/8/layout/cycle6"/>
    <dgm:cxn modelId="{D4C0D224-A786-421B-A77F-0104BEA74E09}" srcId="{468190EE-5D76-4824-A351-C9077DF5ACE7}" destId="{C9E59E11-71F1-4712-9300-F22AD8BA8C15}" srcOrd="1" destOrd="0" parTransId="{AB10AFC1-FD2A-435F-B4F6-6AFA164EE892}" sibTransId="{0E5A2EB2-5DCE-4A6D-A02D-657703538BBE}"/>
    <dgm:cxn modelId="{3F506C3B-E174-4F59-BA79-6A6524D64F30}" type="presOf" srcId="{0E5A2EB2-5DCE-4A6D-A02D-657703538BBE}" destId="{43A69B17-C26D-4515-93B4-EA1DA439AE43}" srcOrd="0" destOrd="0" presId="urn:microsoft.com/office/officeart/2005/8/layout/cycle6"/>
    <dgm:cxn modelId="{A3021248-B9C3-46B9-881E-75F75848A5A0}" type="presOf" srcId="{2E65EA2B-8D55-4041-B221-5B104ECBB0A3}" destId="{3836E168-AECA-49E7-9C20-71ACF911DD60}" srcOrd="0" destOrd="0" presId="urn:microsoft.com/office/officeart/2005/8/layout/cycle6"/>
    <dgm:cxn modelId="{F810424F-82E6-488F-8494-7F9064881909}" type="presOf" srcId="{468190EE-5D76-4824-A351-C9077DF5ACE7}" destId="{DE9603B9-85A0-45B2-8F52-DAAFD28CECA6}" srcOrd="0" destOrd="0" presId="urn:microsoft.com/office/officeart/2005/8/layout/cycle6"/>
    <dgm:cxn modelId="{A0A7EF6F-716B-4596-94BA-B03B809BDEE5}" type="presOf" srcId="{0A95FCD0-1893-425B-9EE2-969C098F5D30}" destId="{97B7900F-3B8C-465C-BA46-882C287A6449}" srcOrd="0" destOrd="0" presId="urn:microsoft.com/office/officeart/2005/8/layout/cycle6"/>
    <dgm:cxn modelId="{D91AFC84-B346-4ED6-B978-B51B60429CC4}" type="presOf" srcId="{09863DEC-4E8A-4194-BA4D-1A579E97E3A0}" destId="{3416FD6A-AC9F-482B-B18F-203170D97077}" srcOrd="0" destOrd="0" presId="urn:microsoft.com/office/officeart/2005/8/layout/cycle6"/>
    <dgm:cxn modelId="{DDDD268C-9346-4A03-AC06-9BA0F6014181}" srcId="{468190EE-5D76-4824-A351-C9077DF5ACE7}" destId="{F4E459F6-4B66-40CF-A192-1C2496F458EB}" srcOrd="0" destOrd="0" parTransId="{3337173D-AF10-41B7-90EE-31785A0FE0F1}" sibTransId="{2E65EA2B-8D55-4041-B221-5B104ECBB0A3}"/>
    <dgm:cxn modelId="{C2DA37C4-24D6-44FC-A161-C9C321890748}" srcId="{468190EE-5D76-4824-A351-C9077DF5ACE7}" destId="{0A95FCD0-1893-425B-9EE2-969C098F5D30}" srcOrd="2" destOrd="0" parTransId="{81C4EC75-D388-41B7-B4D1-259B1BF4C9D8}" sibTransId="{09863DEC-4E8A-4194-BA4D-1A579E97E3A0}"/>
    <dgm:cxn modelId="{8A600874-6B0A-4AD6-9F81-1A33038A4153}" type="presParOf" srcId="{DE9603B9-85A0-45B2-8F52-DAAFD28CECA6}" destId="{E5ED9020-3836-403B-8190-FD85BAE7EB35}" srcOrd="0" destOrd="0" presId="urn:microsoft.com/office/officeart/2005/8/layout/cycle6"/>
    <dgm:cxn modelId="{B52F4BFC-0DEC-4C29-970B-2F34F38BED49}" type="presParOf" srcId="{DE9603B9-85A0-45B2-8F52-DAAFD28CECA6}" destId="{1E9AD169-A333-420F-BAA7-A9E7AA9AA3E5}" srcOrd="1" destOrd="0" presId="urn:microsoft.com/office/officeart/2005/8/layout/cycle6"/>
    <dgm:cxn modelId="{7E6AEB30-7313-45D3-9B2B-C5F0E9FE8336}" type="presParOf" srcId="{DE9603B9-85A0-45B2-8F52-DAAFD28CECA6}" destId="{3836E168-AECA-49E7-9C20-71ACF911DD60}" srcOrd="2" destOrd="0" presId="urn:microsoft.com/office/officeart/2005/8/layout/cycle6"/>
    <dgm:cxn modelId="{5E91303C-5F0A-4262-BD97-7C210707EC78}" type="presParOf" srcId="{DE9603B9-85A0-45B2-8F52-DAAFD28CECA6}" destId="{7C549329-4199-4D4F-A682-860C3B917357}" srcOrd="3" destOrd="0" presId="urn:microsoft.com/office/officeart/2005/8/layout/cycle6"/>
    <dgm:cxn modelId="{057BE099-D1E2-4CD3-80CC-E1507818DA40}" type="presParOf" srcId="{DE9603B9-85A0-45B2-8F52-DAAFD28CECA6}" destId="{AFD82D1E-59A2-4DBC-8315-E5A688E6DAFB}" srcOrd="4" destOrd="0" presId="urn:microsoft.com/office/officeart/2005/8/layout/cycle6"/>
    <dgm:cxn modelId="{8BB1DF0C-6876-4701-B605-266F4CAA0D8C}" type="presParOf" srcId="{DE9603B9-85A0-45B2-8F52-DAAFD28CECA6}" destId="{43A69B17-C26D-4515-93B4-EA1DA439AE43}" srcOrd="5" destOrd="0" presId="urn:microsoft.com/office/officeart/2005/8/layout/cycle6"/>
    <dgm:cxn modelId="{B0C0B4C3-FF3D-40E5-A83A-54F9C42048EA}" type="presParOf" srcId="{DE9603B9-85A0-45B2-8F52-DAAFD28CECA6}" destId="{97B7900F-3B8C-465C-BA46-882C287A6449}" srcOrd="6" destOrd="0" presId="urn:microsoft.com/office/officeart/2005/8/layout/cycle6"/>
    <dgm:cxn modelId="{DEF351F6-7F2D-43E0-853A-45C3C4B7D86B}" type="presParOf" srcId="{DE9603B9-85A0-45B2-8F52-DAAFD28CECA6}" destId="{4968C495-1E7A-433B-A500-2E4D57AAC208}" srcOrd="7" destOrd="0" presId="urn:microsoft.com/office/officeart/2005/8/layout/cycle6"/>
    <dgm:cxn modelId="{F1F84481-00D1-4AE1-910C-1C3FE1FEB597}" type="presParOf" srcId="{DE9603B9-85A0-45B2-8F52-DAAFD28CECA6}" destId="{3416FD6A-AC9F-482B-B18F-203170D97077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ED9020-3836-403B-8190-FD85BAE7EB35}">
      <dsp:nvSpPr>
        <dsp:cNvPr id="0" name=""/>
        <dsp:cNvSpPr/>
      </dsp:nvSpPr>
      <dsp:spPr>
        <a:xfrm>
          <a:off x="3752637" y="0"/>
          <a:ext cx="3007846" cy="1519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Упрощение форм отчетности</a:t>
          </a:r>
        </a:p>
      </dsp:txBody>
      <dsp:txXfrm>
        <a:off x="3826828" y="74191"/>
        <a:ext cx="2859464" cy="1371428"/>
      </dsp:txXfrm>
    </dsp:sp>
    <dsp:sp modelId="{3836E168-AECA-49E7-9C20-71ACF911DD60}">
      <dsp:nvSpPr>
        <dsp:cNvPr id="0" name=""/>
        <dsp:cNvSpPr/>
      </dsp:nvSpPr>
      <dsp:spPr>
        <a:xfrm>
          <a:off x="3543709" y="984970"/>
          <a:ext cx="4055033" cy="4055033"/>
        </a:xfrm>
        <a:custGeom>
          <a:avLst/>
          <a:gdLst/>
          <a:ahLst/>
          <a:cxnLst/>
          <a:rect l="0" t="0" r="0" b="0"/>
          <a:pathLst>
            <a:path>
              <a:moveTo>
                <a:pt x="3230139" y="395180"/>
              </a:moveTo>
              <a:arcTo wR="2027516" hR="2027516" stAng="18382854" swAng="283474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49329-4199-4D4F-A682-860C3B917357}">
      <dsp:nvSpPr>
        <dsp:cNvPr id="0" name=""/>
        <dsp:cNvSpPr/>
      </dsp:nvSpPr>
      <dsp:spPr>
        <a:xfrm>
          <a:off x="5948312" y="2803874"/>
          <a:ext cx="3007846" cy="1519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Использование цифровых технологий</a:t>
          </a:r>
        </a:p>
      </dsp:txBody>
      <dsp:txXfrm>
        <a:off x="6022503" y="2878065"/>
        <a:ext cx="2859464" cy="1371428"/>
      </dsp:txXfrm>
    </dsp:sp>
    <dsp:sp modelId="{43A69B17-C26D-4515-93B4-EA1DA439AE43}">
      <dsp:nvSpPr>
        <dsp:cNvPr id="0" name=""/>
        <dsp:cNvSpPr/>
      </dsp:nvSpPr>
      <dsp:spPr>
        <a:xfrm>
          <a:off x="3275964" y="1176412"/>
          <a:ext cx="4055033" cy="4055033"/>
        </a:xfrm>
        <a:custGeom>
          <a:avLst/>
          <a:gdLst/>
          <a:ahLst/>
          <a:cxnLst/>
          <a:rect l="0" t="0" r="0" b="0"/>
          <a:pathLst>
            <a:path>
              <a:moveTo>
                <a:pt x="3699078" y="3174993"/>
              </a:moveTo>
              <a:arcTo wR="2027516" hR="2027516" stAng="2068105" swAng="655168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7900F-3B8C-465C-BA46-882C287A6449}">
      <dsp:nvSpPr>
        <dsp:cNvPr id="0" name=""/>
        <dsp:cNvSpPr/>
      </dsp:nvSpPr>
      <dsp:spPr>
        <a:xfrm>
          <a:off x="1663010" y="2858391"/>
          <a:ext cx="3007846" cy="1519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i="0" kern="1200" dirty="0"/>
            <a:t>Эффективное взаимодействие между педагогами и администрацией</a:t>
          </a:r>
          <a:endParaRPr lang="ru-RU" sz="2400" kern="1200" dirty="0"/>
        </a:p>
      </dsp:txBody>
      <dsp:txXfrm>
        <a:off x="1737201" y="2932582"/>
        <a:ext cx="2859464" cy="1371428"/>
      </dsp:txXfrm>
    </dsp:sp>
    <dsp:sp modelId="{3416FD6A-AC9F-482B-B18F-203170D97077}">
      <dsp:nvSpPr>
        <dsp:cNvPr id="0" name=""/>
        <dsp:cNvSpPr/>
      </dsp:nvSpPr>
      <dsp:spPr>
        <a:xfrm>
          <a:off x="3002918" y="1032625"/>
          <a:ext cx="4055033" cy="4055033"/>
        </a:xfrm>
        <a:custGeom>
          <a:avLst/>
          <a:gdLst/>
          <a:ahLst/>
          <a:cxnLst/>
          <a:rect l="0" t="0" r="0" b="0"/>
          <a:pathLst>
            <a:path>
              <a:moveTo>
                <a:pt x="11673" y="1810258"/>
              </a:moveTo>
              <a:arcTo wR="2027516" hR="2027516" stAng="11169079" swAng="26604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642A9F-0768-67F6-A635-C14AB8A1B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46FB63-12A4-2204-6A78-37B49F3C4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3D0F0-3B89-D299-B3B4-DEEEE8E4F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744607-B6FB-AEE9-AFDB-ADEACBA05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726CA2-395F-C45C-942F-497257C6E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05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D31EA-0629-227F-6A6A-F1A522097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CF70B0-48F0-F185-3F39-822C4C20EE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B4AF60-2293-571C-B697-F32D2A317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8AFEB2-9856-A875-3CE0-12A6D987A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0830E5-7D80-9345-7858-0F8B2F09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16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CF901FB-1331-22BF-AC2D-B05135C4B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750A49-288E-0366-0113-AF333C94A7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3D93E3-9BE6-C2E8-17E9-80E22E509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D8F800-FF53-9BC2-ED04-41F667F68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FDFF67-95DE-32D8-3BAA-EFCE045D8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6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29F445-4FBB-01E6-73A9-674F2BE68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1E843-7363-E76E-CAD1-9ED8E8B34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545E4A-91B3-3BAA-ECEB-00F3CF7E7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D30BE6-96B6-0CE5-24A8-40C6F3CA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CB440A-F7C2-1EC3-8B5D-EED417FD6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90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7369D-45F6-C9AA-48CA-06CF6AE6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DB6FDD-6B51-DD56-6393-9EEED7C52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D71511-9CD4-7473-4F18-0E84CD4ED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ADEB47-230D-6F22-2E76-3C8DC324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1BE171-3A10-59E0-8022-BA4BD4C00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0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6686B-2FF8-4434-5AA5-84E0642C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6A5CA7-13A0-21AA-2E4C-AC96B9240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238A6F-3C10-0D5B-8300-C708F8ED2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EE3A5E-381A-7BBD-68A5-B4153397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45C296-562F-2677-0078-63A8ED718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4A1EA5-08CE-FF3B-243F-B262AE652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45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6C48D-14B1-F8A4-69A4-5D8DE03CA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F258B0-D99A-CC09-2BAE-94AE54032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107C9D4-5D26-A1F8-559E-D5BB96921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C90010-A983-E57A-4BED-A8F4CA3A7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49679D3-3F5F-A28C-4FC1-AA8A16BAA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60F493E-04A1-0DB1-98E7-CFE5846DB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D4D1AC2-1501-245A-E4D8-853BA51C6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266AA5-67B8-1F7F-0961-E58E9B4A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287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AC03F-715C-3B2E-0F82-9A8629D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83BFEF-5F30-38D3-C7C9-EBCEFE57E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0CA55B-3AFB-803D-5225-DA751F35F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7BFDA0-9304-9E12-27A3-3E63B2DC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6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06ABB0-B6FD-2333-B9A3-B3C5A3153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775B8E3-D5B9-480C-9080-7AC75B6F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C9309A-E8FD-CE36-34B2-B819B0D5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60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EEB28-3478-D898-86DF-BEA18B537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DF1E49-5BCC-06BF-1573-B1D4A52F6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9DD155-79AD-92F7-9B65-C9DB200CB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FA6A78-35D3-B0DF-0E04-27DF058A9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6733CE-4516-2B75-6048-30E368B5C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E07628-55E5-847D-73F3-99CB5AA9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0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C433F-38D1-576F-BB79-1629EA970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30B7F85-F0BA-C6D5-0BC8-9196AF5721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D06DD13-5EE8-190C-1259-ED9ADF390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F9499C-9B54-E102-A922-D81B09773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40D8C3-0422-F61D-E176-54BEAE6BA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0C2CB4-8AB1-1F04-4F2D-973EFB413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0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0E7AE2-2868-578C-933F-B9D268084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00024E-0551-1C06-8378-A240BA5CB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971ABC-0193-329A-A5E2-F6DAC0D85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E1FE0-EC1E-46C1-BDA8-642930677E10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095182-9A74-5AB7-A7AD-7963C3AA7D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DD94A4-A20C-6207-A860-16908A131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32194-F943-49A6-8222-9A7525031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9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D4086-4A63-1A38-6A51-DEDE48C5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832" y="1580518"/>
            <a:ext cx="11572335" cy="25011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  <a:t>Педагог и документы:</a:t>
            </a:r>
            <a:b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  <a:t>снижение документационной нагрузки с 01.03.2025 г.</a:t>
            </a:r>
          </a:p>
        </p:txBody>
      </p:sp>
      <p:pic>
        <p:nvPicPr>
          <p:cNvPr id="7" name="Рисунок 6" descr="Аудитория">
            <a:extLst>
              <a:ext uri="{FF2B5EF4-FFF2-40B4-BE49-F238E27FC236}">
                <a16:creationId xmlns:a16="http://schemas.microsoft.com/office/drawing/2014/main" id="{0985076F-7D3E-B0CE-CF44-C36EE395E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495" y="4494362"/>
            <a:ext cx="2363637" cy="236363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65CE47-7631-C16A-5E11-1A9365D2E9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8145" y="81541"/>
            <a:ext cx="886397" cy="886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978307-E10D-BD7C-5098-F751138B5449}"/>
              </a:ext>
            </a:extLst>
          </p:cNvPr>
          <p:cNvSpPr txBox="1"/>
          <p:nvPr/>
        </p:nvSpPr>
        <p:spPr>
          <a:xfrm>
            <a:off x="6711350" y="5434964"/>
            <a:ext cx="528176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Скобченко Евгения Вячеславовна</a:t>
            </a:r>
          </a:p>
          <a:p>
            <a:pPr algn="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методист ОГАПОУ «СИТТ»</a:t>
            </a:r>
          </a:p>
          <a:p>
            <a:pPr algn="r"/>
            <a:endParaRPr lang="ru-RU" sz="2400" b="1" dirty="0">
              <a:ln w="6350">
                <a:solidFill>
                  <a:schemeClr val="bg2">
                    <a:lumMod val="90000"/>
                  </a:schemeClr>
                </a:solidFill>
              </a:ln>
              <a:solidFill>
                <a:schemeClr val="accent1"/>
              </a:solidFill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948CEA-1CFB-8829-35C5-30AC410EC5FE}"/>
              </a:ext>
            </a:extLst>
          </p:cNvPr>
          <p:cNvSpPr txBox="1"/>
          <p:nvPr/>
        </p:nvSpPr>
        <p:spPr>
          <a:xfrm>
            <a:off x="989161" y="222707"/>
            <a:ext cx="102136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Многоаспектность современного сотрудничества с работодателем</a:t>
            </a:r>
          </a:p>
          <a:p>
            <a:pPr algn="ct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как условие повышения качества подготовки будущих специалистов</a:t>
            </a:r>
          </a:p>
        </p:txBody>
      </p:sp>
    </p:spTree>
    <p:extLst>
      <p:ext uri="{BB962C8B-B14F-4D97-AF65-F5344CB8AC3E}">
        <p14:creationId xmlns:p14="http://schemas.microsoft.com/office/powerpoint/2010/main" val="98725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75570-FA89-0DB2-B6C5-178E2AFB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120" y="25406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635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1"/>
                </a:solidFill>
                <a:latin typeface="+mn-lt"/>
              </a:rPr>
              <a:t>Оптимизация работы педагогов: шаги к удобной и эффективной образовательной среде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697AEEF7-F722-82AB-306D-2C766E1199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511962"/>
              </p:ext>
            </p:extLst>
          </p:nvPr>
        </p:nvGraphicFramePr>
        <p:xfrm>
          <a:off x="838200" y="1483654"/>
          <a:ext cx="10617680" cy="5098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5F04C2-8593-889F-5BA8-FC1C96D0D9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1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77C36E-49BF-1FD0-3EB8-66CD4D395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795" y="389851"/>
            <a:ext cx="8568410" cy="6078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50DD39A-C8E2-564B-796D-A82C6A3BF7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1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D221104-1E2D-AA3B-5F69-1502D5C6CEAD}"/>
              </a:ext>
            </a:extLst>
          </p:cNvPr>
          <p:cNvSpPr txBox="1"/>
          <p:nvPr/>
        </p:nvSpPr>
        <p:spPr>
          <a:xfrm>
            <a:off x="282955" y="121036"/>
            <a:ext cx="6094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Федеральный закон № 273-ФЗ «Об образовании в Российской Федерации» от 29.12.2012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034AF8-BCAB-626D-10DB-70B69A9E6B64}"/>
              </a:ext>
            </a:extLst>
          </p:cNvPr>
          <p:cNvSpPr txBox="1"/>
          <p:nvPr/>
        </p:nvSpPr>
        <p:spPr>
          <a:xfrm>
            <a:off x="6607834" y="1098676"/>
            <a:ext cx="55067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Федеральный закон № 328-ФЗ «О внесении изменений в статьи 29 и 47 Федерального закона</a:t>
            </a:r>
          </a:p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«Об образовании в Российской Федерации» от 08.08.2024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96508A1-2A3E-49FF-79B0-9A4739E44D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  <p:sp>
        <p:nvSpPr>
          <p:cNvPr id="16" name="Стрелка: изогнутая 15">
            <a:extLst>
              <a:ext uri="{FF2B5EF4-FFF2-40B4-BE49-F238E27FC236}">
                <a16:creationId xmlns:a16="http://schemas.microsoft.com/office/drawing/2014/main" id="{4B537FF3-AEA8-7747-5B3E-68FFE4FF2CC2}"/>
              </a:ext>
            </a:extLst>
          </p:cNvPr>
          <p:cNvSpPr/>
          <p:nvPr/>
        </p:nvSpPr>
        <p:spPr>
          <a:xfrm flipV="1">
            <a:off x="2588643" y="4319183"/>
            <a:ext cx="3570617" cy="1408755"/>
          </a:xfrm>
          <a:prstGeom prst="bentArrow">
            <a:avLst>
              <a:gd name="adj1" fmla="val 16870"/>
              <a:gd name="adj2" fmla="val 18045"/>
              <a:gd name="adj3" fmla="val 22739"/>
              <a:gd name="adj4" fmla="val 237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866C4-9C9B-EF1B-8DE4-59F13F1D6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2" y="823848"/>
            <a:ext cx="5924748" cy="3342710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indent="457200"/>
            <a:r>
              <a:rPr lang="ru-RU" sz="1800" b="1" dirty="0">
                <a:ln w="6350">
                  <a:noFill/>
                </a:ln>
                <a:latin typeface="+mn-lt"/>
              </a:rPr>
              <a:t>Информация и документы о деятельности образовательной организации, не указанные в части 2 настоящей статьи, представляются руководителем (заместителем руководителя) образовательной организации по обращению гражданина либо должностного лица государственного органа или органа местного самоуправления в случаях и порядке, предусмотренных законодательством Российской Федерации. Представление информации организациям о деятельности государственной или</a:t>
            </a:r>
            <a:br>
              <a:rPr lang="ru-RU" sz="1800" b="1" dirty="0">
                <a:ln w="6350">
                  <a:noFill/>
                </a:ln>
                <a:latin typeface="+mn-lt"/>
              </a:rPr>
            </a:br>
            <a:r>
              <a:rPr lang="ru-RU" sz="1800" b="1" dirty="0">
                <a:ln w="6350">
                  <a:noFill/>
                </a:ln>
                <a:latin typeface="+mn-lt"/>
              </a:rPr>
              <a:t>муниципальной образовательной организации осуществляется учредителем такой организации.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CD053B6-FF6E-D8E1-0E92-8DEF70843DFE}"/>
              </a:ext>
            </a:extLst>
          </p:cNvPr>
          <p:cNvSpPr txBox="1">
            <a:spLocks/>
          </p:cNvSpPr>
          <p:nvPr/>
        </p:nvSpPr>
        <p:spPr>
          <a:xfrm>
            <a:off x="6425960" y="2299005"/>
            <a:ext cx="5601598" cy="4257332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/>
            <a:r>
              <a:rPr lang="ru-RU" sz="1800" b="1" dirty="0">
                <a:ln w="6350">
                  <a:noFill/>
                </a:ln>
                <a:latin typeface="+mn-lt"/>
              </a:rPr>
              <a:t>Информация и документы о деятельности образовательной организации, не указанные в части 2 настоящей статьи, предоставляются руководителем (заместителем руководителя) образовательной организации по обращению гражданина, организации либо должностного лица государственного органа или органа местного самоуправления при наличии оснований и в порядке, которые предусмотрены законодательством Российской Федерации. Образовательная организация вправе не предоставлять организациям, государственным органами органам местного самоуправления информацию и документы при отсутствии оснований, предусмотренных законодательством Российской Федерации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0273BC1-2B21-E2D2-4947-F8310B9A44F7}"/>
              </a:ext>
            </a:extLst>
          </p:cNvPr>
          <p:cNvCxnSpPr/>
          <p:nvPr/>
        </p:nvCxnSpPr>
        <p:spPr>
          <a:xfrm>
            <a:off x="6691223" y="5141343"/>
            <a:ext cx="41751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6020F48-2550-0ADB-2F10-DF9FB7702CF3}"/>
              </a:ext>
            </a:extLst>
          </p:cNvPr>
          <p:cNvCxnSpPr>
            <a:cxnSpLocks/>
          </p:cNvCxnSpPr>
          <p:nvPr/>
        </p:nvCxnSpPr>
        <p:spPr>
          <a:xfrm>
            <a:off x="6691223" y="5414513"/>
            <a:ext cx="487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CA542CA-9EB4-82B1-8D50-B90377C54E2D}"/>
              </a:ext>
            </a:extLst>
          </p:cNvPr>
          <p:cNvCxnSpPr>
            <a:cxnSpLocks/>
          </p:cNvCxnSpPr>
          <p:nvPr/>
        </p:nvCxnSpPr>
        <p:spPr>
          <a:xfrm>
            <a:off x="6691223" y="5653177"/>
            <a:ext cx="46352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481C896-5C07-68AE-A618-1A11EF462D6F}"/>
              </a:ext>
            </a:extLst>
          </p:cNvPr>
          <p:cNvCxnSpPr>
            <a:cxnSpLocks/>
          </p:cNvCxnSpPr>
          <p:nvPr/>
        </p:nvCxnSpPr>
        <p:spPr>
          <a:xfrm>
            <a:off x="6717102" y="5909094"/>
            <a:ext cx="42902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EFEDB68-DEF8-486B-5986-D99F70941753}"/>
              </a:ext>
            </a:extLst>
          </p:cNvPr>
          <p:cNvCxnSpPr>
            <a:cxnSpLocks/>
          </p:cNvCxnSpPr>
          <p:nvPr/>
        </p:nvCxnSpPr>
        <p:spPr>
          <a:xfrm>
            <a:off x="6717102" y="6139132"/>
            <a:ext cx="50320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20FD8EE-E292-D0FD-90BE-A10066A09F98}"/>
              </a:ext>
            </a:extLst>
          </p:cNvPr>
          <p:cNvCxnSpPr>
            <a:cxnSpLocks/>
          </p:cNvCxnSpPr>
          <p:nvPr/>
        </p:nvCxnSpPr>
        <p:spPr>
          <a:xfrm>
            <a:off x="6717102" y="6397925"/>
            <a:ext cx="23578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42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D221104-1E2D-AA3B-5F69-1502D5C6CEAD}"/>
              </a:ext>
            </a:extLst>
          </p:cNvPr>
          <p:cNvSpPr txBox="1"/>
          <p:nvPr/>
        </p:nvSpPr>
        <p:spPr>
          <a:xfrm>
            <a:off x="282955" y="121036"/>
            <a:ext cx="6094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Федеральный закон № 273-ФЗ «Об образовании в Российской Федерации» от 29.12.2012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034AF8-BCAB-626D-10DB-70B69A9E6B64}"/>
              </a:ext>
            </a:extLst>
          </p:cNvPr>
          <p:cNvSpPr txBox="1"/>
          <p:nvPr/>
        </p:nvSpPr>
        <p:spPr>
          <a:xfrm>
            <a:off x="6425960" y="823848"/>
            <a:ext cx="56964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Федеральный закон № 328-ФЗ «О внесении изменений в статьи 29 и 47 Федерального закона</a:t>
            </a:r>
          </a:p>
          <a:p>
            <a:pPr algn="ctr"/>
            <a:r>
              <a:rPr lang="ru-RU" b="1" dirty="0">
                <a:ln w="6350">
                  <a:noFill/>
                </a:ln>
                <a:ea typeface="+mj-ea"/>
                <a:cs typeface="+mj-cs"/>
              </a:rPr>
              <a:t>«Об образовании в Российской Федерации» от 08.08.2024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96508A1-2A3E-49FF-79B0-9A4739E44D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  <p:sp>
        <p:nvSpPr>
          <p:cNvPr id="16" name="Стрелка: изогнутая 15">
            <a:extLst>
              <a:ext uri="{FF2B5EF4-FFF2-40B4-BE49-F238E27FC236}">
                <a16:creationId xmlns:a16="http://schemas.microsoft.com/office/drawing/2014/main" id="{4B537FF3-AEA8-7747-5B3E-68FFE4FF2CC2}"/>
              </a:ext>
            </a:extLst>
          </p:cNvPr>
          <p:cNvSpPr/>
          <p:nvPr/>
        </p:nvSpPr>
        <p:spPr>
          <a:xfrm flipV="1">
            <a:off x="2618118" y="4914406"/>
            <a:ext cx="3570617" cy="1408755"/>
          </a:xfrm>
          <a:prstGeom prst="bentArrow">
            <a:avLst>
              <a:gd name="adj1" fmla="val 16870"/>
              <a:gd name="adj2" fmla="val 18045"/>
              <a:gd name="adj3" fmla="val 22739"/>
              <a:gd name="adj4" fmla="val 237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866C4-9C9B-EF1B-8DE4-59F13F1D6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2" y="823848"/>
            <a:ext cx="5924748" cy="3946560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indent="457200"/>
            <a:r>
              <a:rPr lang="ru-RU" sz="1600" b="1" dirty="0">
                <a:ln w="6350">
                  <a:noFill/>
                </a:ln>
                <a:latin typeface="+mn-lt"/>
              </a:rPr>
              <a:t>Перечень документации, подготовка которой осуществляется педагогическими работниками при реализации основных общеобразовательных программ, утверждается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образования. Орган государственной власти субъекта Российской Федерации, осуществляющий государственное управление в сфере образования,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образования, вправе утвердить дополнительный перечень документации, подготовка которой осуществляется педагогическими работниками при реализации основных общеобразовательных программ.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CD053B6-FF6E-D8E1-0E92-8DEF70843DFE}"/>
              </a:ext>
            </a:extLst>
          </p:cNvPr>
          <p:cNvSpPr txBox="1">
            <a:spLocks/>
          </p:cNvSpPr>
          <p:nvPr/>
        </p:nvSpPr>
        <p:spPr>
          <a:xfrm>
            <a:off x="6425960" y="2024177"/>
            <a:ext cx="5601598" cy="4609536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/>
            <a:r>
              <a:rPr lang="ru-RU" sz="1600" b="1" dirty="0">
                <a:ln w="6350">
                  <a:noFill/>
                </a:ln>
                <a:latin typeface="+mn-lt"/>
              </a:rPr>
              <a:t>Перечень документов, подготовка которых осуществляется педагогическими работниками при реализации: основных общеобразовательных программ, образовательных программ среднего профессионального образования, утверждается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образования. Орган государственной власти субъекта Российской Федерации, осуществляющий государственное управление в сфере образования,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образования, вправе утвердить дополнительный перечень документов, подготовка которых осуществляется педагогическими работниками при реализации основных общеобразовательных программ.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078A4D7-F49B-C249-8EF3-F58F13CF0560}"/>
              </a:ext>
            </a:extLst>
          </p:cNvPr>
          <p:cNvCxnSpPr/>
          <p:nvPr/>
        </p:nvCxnSpPr>
        <p:spPr>
          <a:xfrm>
            <a:off x="966158" y="1130060"/>
            <a:ext cx="22256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2F3A709-4AE6-23F4-550E-172615B512E2}"/>
              </a:ext>
            </a:extLst>
          </p:cNvPr>
          <p:cNvCxnSpPr>
            <a:cxnSpLocks/>
          </p:cNvCxnSpPr>
          <p:nvPr/>
        </p:nvCxnSpPr>
        <p:spPr>
          <a:xfrm>
            <a:off x="497456" y="1817298"/>
            <a:ext cx="48768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27DFCE2D-1801-237C-D2BE-C32C0C546D02}"/>
              </a:ext>
            </a:extLst>
          </p:cNvPr>
          <p:cNvCxnSpPr>
            <a:cxnSpLocks/>
          </p:cNvCxnSpPr>
          <p:nvPr/>
        </p:nvCxnSpPr>
        <p:spPr>
          <a:xfrm>
            <a:off x="497456" y="2024177"/>
            <a:ext cx="6067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C47F5A95-12B5-72E9-8A11-83FE69B939C2}"/>
              </a:ext>
            </a:extLst>
          </p:cNvPr>
          <p:cNvCxnSpPr>
            <a:cxnSpLocks/>
          </p:cNvCxnSpPr>
          <p:nvPr/>
        </p:nvCxnSpPr>
        <p:spPr>
          <a:xfrm>
            <a:off x="7177177" y="2352137"/>
            <a:ext cx="39422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809ED8C3-5248-8CD5-0546-F713C413BE03}"/>
              </a:ext>
            </a:extLst>
          </p:cNvPr>
          <p:cNvCxnSpPr>
            <a:cxnSpLocks/>
          </p:cNvCxnSpPr>
          <p:nvPr/>
        </p:nvCxnSpPr>
        <p:spPr>
          <a:xfrm>
            <a:off x="6708475" y="2564922"/>
            <a:ext cx="46093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567E4205-FEEC-3E9A-CAA1-B70C50C46CF1}"/>
              </a:ext>
            </a:extLst>
          </p:cNvPr>
          <p:cNvCxnSpPr>
            <a:cxnSpLocks/>
          </p:cNvCxnSpPr>
          <p:nvPr/>
        </p:nvCxnSpPr>
        <p:spPr>
          <a:xfrm>
            <a:off x="6708475" y="2786333"/>
            <a:ext cx="11760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C6A1C7E6-ED86-AF28-CADE-962F7F716B9A}"/>
              </a:ext>
            </a:extLst>
          </p:cNvPr>
          <p:cNvCxnSpPr>
            <a:cxnSpLocks/>
          </p:cNvCxnSpPr>
          <p:nvPr/>
        </p:nvCxnSpPr>
        <p:spPr>
          <a:xfrm>
            <a:off x="7729268" y="3010620"/>
            <a:ext cx="33901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6977F141-EF22-7A99-A37D-2DBC56D33C7A}"/>
              </a:ext>
            </a:extLst>
          </p:cNvPr>
          <p:cNvCxnSpPr>
            <a:cxnSpLocks/>
          </p:cNvCxnSpPr>
          <p:nvPr/>
        </p:nvCxnSpPr>
        <p:spPr>
          <a:xfrm>
            <a:off x="6708475" y="3243534"/>
            <a:ext cx="43333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4274CFE6-CB78-A1FF-63FA-9A1EE749EAD9}"/>
              </a:ext>
            </a:extLst>
          </p:cNvPr>
          <p:cNvCxnSpPr>
            <a:cxnSpLocks/>
          </p:cNvCxnSpPr>
          <p:nvPr/>
        </p:nvCxnSpPr>
        <p:spPr>
          <a:xfrm>
            <a:off x="6708475" y="3429000"/>
            <a:ext cx="43333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5A13B4FE-ED48-9E14-C0C6-C88B2F4AECA4}"/>
              </a:ext>
            </a:extLst>
          </p:cNvPr>
          <p:cNvCxnSpPr>
            <a:cxnSpLocks/>
          </p:cNvCxnSpPr>
          <p:nvPr/>
        </p:nvCxnSpPr>
        <p:spPr>
          <a:xfrm>
            <a:off x="497456" y="1575758"/>
            <a:ext cx="50579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506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DBD50D-3033-5216-87F0-F2AA83FFF0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BF5CCC-81CE-47DE-BED6-6F61D5124CC4}"/>
              </a:ext>
            </a:extLst>
          </p:cNvPr>
          <p:cNvSpPr txBox="1">
            <a:spLocks/>
          </p:cNvSpPr>
          <p:nvPr/>
        </p:nvSpPr>
        <p:spPr>
          <a:xfrm>
            <a:off x="392772" y="1328468"/>
            <a:ext cx="11406456" cy="4502989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00"/>
            <a:r>
              <a:rPr lang="ru-RU" sz="2000" b="1" dirty="0">
                <a:ln w="6350">
                  <a:noFill/>
                </a:ln>
                <a:latin typeface="+mn-lt"/>
              </a:rPr>
              <a:t>6. В рабочее время педагогических работников в зависимости от занимаемой должности включается учебная (преподавательская) и воспитательная работа, в том числе практическая подготовка обучающихся, индивидуальная работа с обучающимися, научная, творческая и исследовательская работа, а также другая педагогическая работа, предусмотренная трудовыми (должностными) обязанностями и (или) индивидуальным планом, - методическая, подготовительная, организационная, диагностическая, работа по ведению мониторинга, работа, предусмотренная планами воспитательных, физкультурно-оздоровительных, спортивных, творческих и иных мероприятий, проводимых с обучающимися. Конкретные трудовые (должностные) обязанности педагогических работников определяются трудовыми договорами (служебными контрактами) и должностными инструкциями. Соотношение учебной (преподавательской) и другой педагогической работы в пределах рабочей недели или учебного года определяется соответствующим локальным нормативным актом организации, осуществляющей образовательную деятельность, с учетом количества часов по учебному плану, специальности и квалификации работника.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1144A74-D9DF-D52B-6A4B-3D7AD2C6DCA4}"/>
              </a:ext>
            </a:extLst>
          </p:cNvPr>
          <p:cNvCxnSpPr/>
          <p:nvPr/>
        </p:nvCxnSpPr>
        <p:spPr>
          <a:xfrm>
            <a:off x="7953555" y="3830129"/>
            <a:ext cx="25534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7C4FBE9D-E434-2443-840F-DD44D4C344D2}"/>
              </a:ext>
            </a:extLst>
          </p:cNvPr>
          <p:cNvCxnSpPr/>
          <p:nvPr/>
        </p:nvCxnSpPr>
        <p:spPr>
          <a:xfrm>
            <a:off x="715992" y="4123426"/>
            <a:ext cx="1065362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FE35BA5E-46B4-120E-76F4-8A3BE92A57CE}"/>
              </a:ext>
            </a:extLst>
          </p:cNvPr>
          <p:cNvCxnSpPr>
            <a:cxnSpLocks/>
          </p:cNvCxnSpPr>
          <p:nvPr/>
        </p:nvCxnSpPr>
        <p:spPr>
          <a:xfrm>
            <a:off x="715992" y="4396596"/>
            <a:ext cx="677173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5E7747E3-3F0A-56AA-F85B-ED5D5949C0C9}"/>
              </a:ext>
            </a:extLst>
          </p:cNvPr>
          <p:cNvCxnSpPr/>
          <p:nvPr/>
        </p:nvCxnSpPr>
        <p:spPr>
          <a:xfrm>
            <a:off x="7608498" y="4396596"/>
            <a:ext cx="24844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D8AC5FF2-0863-DEDF-5936-599DF15C5D30}"/>
              </a:ext>
            </a:extLst>
          </p:cNvPr>
          <p:cNvCxnSpPr/>
          <p:nvPr/>
        </p:nvCxnSpPr>
        <p:spPr>
          <a:xfrm>
            <a:off x="715992" y="4689894"/>
            <a:ext cx="1065362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61788966-3E79-887B-52E1-1C45AE8AFC83}"/>
              </a:ext>
            </a:extLst>
          </p:cNvPr>
          <p:cNvCxnSpPr>
            <a:cxnSpLocks/>
          </p:cNvCxnSpPr>
          <p:nvPr/>
        </p:nvCxnSpPr>
        <p:spPr>
          <a:xfrm>
            <a:off x="715992" y="4954438"/>
            <a:ext cx="931652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6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DA5A2E-F1A4-7C3B-A745-80B45200C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4CFEB2-A304-A6FB-FCAC-CAD31E17B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41" y="349370"/>
            <a:ext cx="4816316" cy="61592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B3D0C8-1799-88BB-838A-37E45F79D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456" y="1976437"/>
            <a:ext cx="5781675" cy="2905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7005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88C072-7486-E7E9-2D9C-9FA8D1C6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34" y="1979763"/>
            <a:ext cx="11473131" cy="2898474"/>
          </a:xfrm>
          <a:prstGeom prst="round2Diag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indent="457200"/>
            <a:r>
              <a:rPr lang="ru-RU" sz="2800" b="1" dirty="0">
                <a:ln w="6350">
                  <a:noFill/>
                </a:ln>
                <a:latin typeface="+mn-lt"/>
              </a:rPr>
              <a:t>Снижение документационной нагрузки </a:t>
            </a:r>
            <a:r>
              <a:rPr lang="ru-RU" sz="2800" b="1" dirty="0">
                <a:ln w="6350">
                  <a:noFill/>
                </a:ln>
                <a:latin typeface="+mn-lt"/>
                <a:sym typeface="Symbol" panose="05050102010706020507" pitchFamily="18" charset="2"/>
              </a:rPr>
              <a:t></a:t>
            </a:r>
            <a:r>
              <a:rPr lang="ru-RU" sz="2800" b="1" dirty="0">
                <a:ln w="6350">
                  <a:noFill/>
                </a:ln>
                <a:latin typeface="+mn-lt"/>
              </a:rPr>
              <a:t> это не только задача администрации, но и общая цель всего педагогического сообщества. Необходимо создать условия, при которых каждый преподаватель сможет сосредоточиться на своем призвании </a:t>
            </a:r>
            <a:r>
              <a:rPr lang="ru-RU" sz="2800" b="1" dirty="0">
                <a:ln w="6350">
                  <a:noFill/>
                </a:ln>
                <a:latin typeface="+mn-lt"/>
                <a:sym typeface="Symbol" panose="05050102010706020507" pitchFamily="18" charset="2"/>
              </a:rPr>
              <a:t></a:t>
            </a:r>
            <a:r>
              <a:rPr lang="ru-RU" sz="2800" b="1" dirty="0">
                <a:ln w="6350">
                  <a:noFill/>
                </a:ln>
                <a:latin typeface="+mn-lt"/>
              </a:rPr>
              <a:t> преподавании и воспитании детей.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DA5A2E-F1A4-7C3B-A745-80B45200C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20" y="81542"/>
            <a:ext cx="862822" cy="8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6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D4086-4A63-1A38-6A51-DEDE48C5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832" y="1580518"/>
            <a:ext cx="11572335" cy="25011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  <a:t>Педагог и документы:</a:t>
            </a:r>
            <a:b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ln w="6350">
                  <a:noFill/>
                </a:ln>
                <a:solidFill>
                  <a:schemeClr val="accent1"/>
                </a:solidFill>
                <a:latin typeface="+mn-lt"/>
              </a:rPr>
              <a:t>снижение документационной нагрузки с 01.03.2025 г.</a:t>
            </a:r>
          </a:p>
        </p:txBody>
      </p:sp>
      <p:pic>
        <p:nvPicPr>
          <p:cNvPr id="7" name="Рисунок 6" descr="Аудитория">
            <a:extLst>
              <a:ext uri="{FF2B5EF4-FFF2-40B4-BE49-F238E27FC236}">
                <a16:creationId xmlns:a16="http://schemas.microsoft.com/office/drawing/2014/main" id="{0985076F-7D3E-B0CE-CF44-C36EE395E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495" y="4494362"/>
            <a:ext cx="2363637" cy="236363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65CE47-7631-C16A-5E11-1A9365D2E9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8145" y="81541"/>
            <a:ext cx="886397" cy="886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978307-E10D-BD7C-5098-F751138B5449}"/>
              </a:ext>
            </a:extLst>
          </p:cNvPr>
          <p:cNvSpPr txBox="1"/>
          <p:nvPr/>
        </p:nvSpPr>
        <p:spPr>
          <a:xfrm>
            <a:off x="6711350" y="5434964"/>
            <a:ext cx="528176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Скобченко Евгения Вячеславовна</a:t>
            </a:r>
          </a:p>
          <a:p>
            <a:pPr algn="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методист ОГАПОУ «СИТТ»</a:t>
            </a:r>
          </a:p>
          <a:p>
            <a:pPr algn="r"/>
            <a:endParaRPr lang="ru-RU" sz="2400" b="1" dirty="0">
              <a:ln w="6350">
                <a:solidFill>
                  <a:schemeClr val="bg2">
                    <a:lumMod val="90000"/>
                  </a:schemeClr>
                </a:solidFill>
              </a:ln>
              <a:solidFill>
                <a:schemeClr val="accent1"/>
              </a:solidFill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948CEA-1CFB-8829-35C5-30AC410EC5FE}"/>
              </a:ext>
            </a:extLst>
          </p:cNvPr>
          <p:cNvSpPr txBox="1"/>
          <p:nvPr/>
        </p:nvSpPr>
        <p:spPr>
          <a:xfrm>
            <a:off x="989161" y="222707"/>
            <a:ext cx="102136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Многоаспектность современного сотрудничества с работодателем</a:t>
            </a:r>
          </a:p>
          <a:p>
            <a:pPr algn="ctr"/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как условие повышения качества подготовки будущих специалистов</a:t>
            </a:r>
          </a:p>
        </p:txBody>
      </p:sp>
    </p:spTree>
    <p:extLst>
      <p:ext uri="{BB962C8B-B14F-4D97-AF65-F5344CB8AC3E}">
        <p14:creationId xmlns:p14="http://schemas.microsoft.com/office/powerpoint/2010/main" val="2325243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674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Педагог и документы: снижение документационной нагрузки с 01.03.2025 г.</vt:lpstr>
      <vt:lpstr>Оптимизация работы педагогов: шаги к удобной и эффективной образовательной среде</vt:lpstr>
      <vt:lpstr>Презентация PowerPoint</vt:lpstr>
      <vt:lpstr>Информация и документы о деятельности образовательной организации, не указанные в части 2 настоящей статьи, представляются руководителем (заместителем руководителя) образовательной организации по обращению гражданина либо должностного лица государственного органа или органа местного самоуправления в случаях и порядке, предусмотренных законодательством Российской Федерации. Представление информации организациям о деятельности государственной или муниципальной образовательной организации осуществляется учредителем такой организации.</vt:lpstr>
      <vt:lpstr>Перечень документации, подготовка которой осуществляется педагогическими работниками при реализации основных общеобразовательных программ, утверждается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образования. Орган государственной власти субъекта Российской Федерации, осуществляющий государственное управление в сфере образования,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образования, вправе утвердить дополнительный перечень документации, подготовка которой осуществляется педагогическими работниками при реализации основных общеобразовательных программ.</vt:lpstr>
      <vt:lpstr>Презентация PowerPoint</vt:lpstr>
      <vt:lpstr>Презентация PowerPoint</vt:lpstr>
      <vt:lpstr>Снижение документационной нагрузки  это не только задача администрации, но и общая цель всего педагогического сообщества. Необходимо создать условия, при которых каждый преподаватель сможет сосредоточиться на своем призвании  преподавании и воспитании детей.</vt:lpstr>
      <vt:lpstr>Педагог и документы: снижение документационной нагрузки с 01.03.2025 г.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«Навыки работы с объектами на слайде»</dc:title>
  <dc:creator>Evgeniya</dc:creator>
  <cp:lastModifiedBy>Evgeniya</cp:lastModifiedBy>
  <cp:revision>30</cp:revision>
  <dcterms:created xsi:type="dcterms:W3CDTF">2024-02-14T17:12:30Z</dcterms:created>
  <dcterms:modified xsi:type="dcterms:W3CDTF">2025-03-26T19:56:11Z</dcterms:modified>
</cp:coreProperties>
</file>