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8"/>
  </p:notesMasterIdLst>
  <p:sldIdLst>
    <p:sldId id="373" r:id="rId2"/>
    <p:sldId id="385" r:id="rId3"/>
    <p:sldId id="384" r:id="rId4"/>
    <p:sldId id="382" r:id="rId5"/>
    <p:sldId id="383" r:id="rId6"/>
    <p:sldId id="386" r:id="rId7"/>
  </p:sldIdLst>
  <p:sldSz cx="13439775" cy="7559675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4234" userDrawn="1">
          <p15:clr>
            <a:srgbClr val="A4A3A4"/>
          </p15:clr>
        </p15:guide>
        <p15:guide id="3" pos="3190" userDrawn="1">
          <p15:clr>
            <a:srgbClr val="A4A3A4"/>
          </p15:clr>
        </p15:guide>
        <p15:guide id="4" pos="2101" userDrawn="1">
          <p15:clr>
            <a:srgbClr val="A4A3A4"/>
          </p15:clr>
        </p15:guide>
        <p15:guide id="5" pos="1035" userDrawn="1">
          <p15:clr>
            <a:srgbClr val="A4A3A4"/>
          </p15:clr>
        </p15:guide>
        <p15:guide id="6" pos="559" userDrawn="1">
          <p15:clr>
            <a:srgbClr val="A4A3A4"/>
          </p15:clr>
        </p15:guide>
        <p15:guide id="7" pos="5344" userDrawn="1">
          <p15:clr>
            <a:srgbClr val="A4A3A4"/>
          </p15:clr>
        </p15:guide>
        <p15:guide id="8" pos="6410" userDrawn="1">
          <p15:clr>
            <a:srgbClr val="A4A3A4"/>
          </p15:clr>
        </p15:guide>
        <p15:guide id="9" pos="7408" userDrawn="1">
          <p15:clr>
            <a:srgbClr val="A4A3A4"/>
          </p15:clr>
        </p15:guide>
        <p15:guide id="10" pos="7907" userDrawn="1">
          <p15:clr>
            <a:srgbClr val="A4A3A4"/>
          </p15:clr>
        </p15:guide>
        <p15:guide id="11" orient="horz" pos="317" userDrawn="1">
          <p15:clr>
            <a:srgbClr val="A4A3A4"/>
          </p15:clr>
        </p15:guide>
        <p15:guide id="12" orient="horz" pos="703" userDrawn="1">
          <p15:clr>
            <a:srgbClr val="A4A3A4"/>
          </p15:clr>
        </p15:guide>
        <p15:guide id="13" orient="horz" pos="1020" userDrawn="1">
          <p15:clr>
            <a:srgbClr val="A4A3A4"/>
          </p15:clr>
        </p15:guide>
        <p15:guide id="14" orient="horz" pos="1428" userDrawn="1">
          <p15:clr>
            <a:srgbClr val="A4A3A4"/>
          </p15:clr>
        </p15:guide>
        <p15:guide id="15" orient="horz" pos="1837" userDrawn="1">
          <p15:clr>
            <a:srgbClr val="A4A3A4"/>
          </p15:clr>
        </p15:guide>
        <p15:guide id="16" orient="horz" pos="2971" userDrawn="1">
          <p15:clr>
            <a:srgbClr val="A4A3A4"/>
          </p15:clr>
        </p15:guide>
        <p15:guide id="17" orient="horz" pos="3560" userDrawn="1">
          <p15:clr>
            <a:srgbClr val="A4A3A4"/>
          </p15:clr>
        </p15:guide>
        <p15:guide id="18" orient="horz" pos="4490" userDrawn="1">
          <p15:clr>
            <a:srgbClr val="A4A3A4"/>
          </p15:clr>
        </p15:guide>
        <p15:guide id="20" orient="horz" pos="4014" userDrawn="1">
          <p15:clr>
            <a:srgbClr val="A4A3A4"/>
          </p15:clr>
        </p15:guide>
        <p15:guide id="21" orient="horz" pos="249" userDrawn="1">
          <p15:clr>
            <a:srgbClr val="A4A3A4"/>
          </p15:clr>
        </p15:guide>
        <p15:guide id="22" orient="horz" pos="4399" userDrawn="1">
          <p15:clr>
            <a:srgbClr val="A4A3A4"/>
          </p15:clr>
        </p15:guide>
        <p15:guide id="23" pos="7975" userDrawn="1">
          <p15:clr>
            <a:srgbClr val="A4A3A4"/>
          </p15:clr>
        </p15:guide>
        <p15:guide id="24" pos="8247" userDrawn="1">
          <p15:clr>
            <a:srgbClr val="A4A3A4"/>
          </p15:clr>
        </p15:guide>
        <p15:guide id="25" orient="horz" pos="22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9A"/>
    <a:srgbClr val="0037AA"/>
    <a:srgbClr val="0092BC"/>
    <a:srgbClr val="7E7F80"/>
    <a:srgbClr val="4EC3E0"/>
    <a:srgbClr val="CBCB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9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08" y="348"/>
      </p:cViewPr>
      <p:guideLst>
        <p:guide orient="horz" pos="2381"/>
        <p:guide pos="4234"/>
        <p:guide pos="3190"/>
        <p:guide pos="2101"/>
        <p:guide pos="1035"/>
        <p:guide pos="559"/>
        <p:guide pos="5344"/>
        <p:guide pos="6410"/>
        <p:guide pos="7408"/>
        <p:guide pos="7907"/>
        <p:guide orient="horz" pos="317"/>
        <p:guide orient="horz" pos="703"/>
        <p:guide orient="horz" pos="1020"/>
        <p:guide orient="horz" pos="1428"/>
        <p:guide orient="horz" pos="1837"/>
        <p:guide orient="horz" pos="2971"/>
        <p:guide orient="horz" pos="3560"/>
        <p:guide orient="horz" pos="4490"/>
        <p:guide orient="horz" pos="4014"/>
        <p:guide orient="horz" pos="249"/>
        <p:guide orient="horz" pos="4399"/>
        <p:guide pos="7975"/>
        <p:guide pos="8247"/>
        <p:guide orient="horz" pos="2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52743-3808-445F-A572-A43F3AFCAF5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B9EAD-3CF0-46B1-B2F0-9B065BBFB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040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9972" y="1237197"/>
            <a:ext cx="1007983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9972" y="3970580"/>
            <a:ext cx="10079831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54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2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17839" y="402483"/>
            <a:ext cx="2897951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3985" y="402483"/>
            <a:ext cx="8525857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623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4AF0219-A2D6-684B-A3C3-A36155A3880D}"/>
              </a:ext>
            </a:extLst>
          </p:cNvPr>
          <p:cNvSpPr/>
          <p:nvPr userDrawn="1"/>
        </p:nvSpPr>
        <p:spPr>
          <a:xfrm>
            <a:off x="6341362" y="3530090"/>
            <a:ext cx="7098413" cy="499496"/>
          </a:xfrm>
          <a:prstGeom prst="rect">
            <a:avLst/>
          </a:prstGeom>
        </p:spPr>
        <p:txBody>
          <a:bodyPr rtlCol="0" anchor="ctr">
            <a:spAutoFit/>
          </a:bodyPr>
          <a:lstStyle/>
          <a:p>
            <a:pPr algn="l">
              <a:spcBef>
                <a:spcPts val="1323"/>
              </a:spcBef>
              <a:spcAft>
                <a:spcPts val="0"/>
              </a:spcAft>
            </a:pPr>
            <a:endParaRPr lang="ru-RU" sz="2646" dirty="0">
              <a:solidFill>
                <a:srgbClr val="002060"/>
              </a:solidFill>
              <a:latin typeface="Segoe UI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9906D272-476A-934E-AECD-5092180E92F4}"/>
              </a:ext>
            </a:extLst>
          </p:cNvPr>
          <p:cNvSpPr/>
          <p:nvPr userDrawn="1"/>
        </p:nvSpPr>
        <p:spPr>
          <a:xfrm>
            <a:off x="12566802" y="7181799"/>
            <a:ext cx="50398" cy="196436"/>
          </a:xfrm>
          <a:custGeom>
            <a:avLst/>
            <a:gdLst/>
            <a:ahLst/>
            <a:cxnLst/>
            <a:rect l="l" t="t" r="r" b="b"/>
            <a:pathLst>
              <a:path h="220345">
                <a:moveTo>
                  <a:pt x="0" y="0"/>
                </a:moveTo>
                <a:lnTo>
                  <a:pt x="0" y="219876"/>
                </a:lnTo>
              </a:path>
            </a:pathLst>
          </a:custGeom>
          <a:ln w="6282">
            <a:solidFill>
              <a:srgbClr val="697D86"/>
            </a:solidFill>
          </a:ln>
        </p:spPr>
        <p:txBody>
          <a:bodyPr wrap="square" lIns="0" tIns="0" rIns="0" bIns="0" rtlCol="0"/>
          <a:lstStyle/>
          <a:p>
            <a:endParaRPr sz="1204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78B4D7A-0FD2-7342-8547-D19C096AB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53502" y="640834"/>
            <a:ext cx="805653" cy="433439"/>
          </a:xfrm>
          <a:prstGeom prst="rect">
            <a:avLst/>
          </a:prstGeom>
        </p:spPr>
      </p:pic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28A04D07-4541-3048-8FB9-4D633EFA4BEB}"/>
              </a:ext>
            </a:extLst>
          </p:cNvPr>
          <p:cNvSpPr txBox="1">
            <a:spLocks/>
          </p:cNvSpPr>
          <p:nvPr userDrawn="1"/>
        </p:nvSpPr>
        <p:spPr>
          <a:xfrm>
            <a:off x="12708593" y="7146269"/>
            <a:ext cx="637539" cy="219752"/>
          </a:xfrm>
          <a:prstGeom prst="rect">
            <a:avLst/>
          </a:prstGeom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lang="en-US" sz="14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  <a:sym typeface="Calibri" panose="020F0502020204030204" pitchFamily="34" charset="0"/>
              </a:defRPr>
            </a:lvl1pPr>
            <a:lvl2pPr marL="250825" indent="-250825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 lang="en-US" sz="14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  <a:sym typeface="Calibri" panose="020F0502020204030204" pitchFamily="34" charset="0"/>
              </a:defRPr>
            </a:lvl2pPr>
            <a:lvl3pPr marL="466725" indent="-21590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─"/>
              <a:defRPr lang="en-US" sz="14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  <a:sym typeface="Calibri" panose="020F0502020204030204" pitchFamily="34" charset="0"/>
              </a:defRPr>
            </a:lvl3pPr>
            <a:lvl4pPr marL="682625" indent="-21590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−"/>
              <a:defRPr lang="en-US" sz="14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  <a:sym typeface="Calibri" panose="020F0502020204030204" pitchFamily="34" charset="0"/>
              </a:defRPr>
            </a:lvl4pPr>
            <a:lvl5pPr marL="863600" indent="-179388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 lang="en-GB" sz="14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fld id="{163358A3-1633-4786-94BF-03BA5DD68FDA}" type="slidenum">
              <a:rPr lang="ru-RU" altLang="ru-RU" sz="1543" smtClean="0">
                <a:solidFill>
                  <a:srgbClr val="697D86"/>
                </a:solidFill>
                <a:cs typeface="Calibri" panose="020F0502020204030204" pitchFamily="34" charset="0"/>
              </a:rPr>
              <a:pPr marL="0" indent="0" eaLnBrk="1" hangingPunct="1"/>
              <a:t>‹#›</a:t>
            </a:fld>
            <a:endParaRPr lang="ru-RU" altLang="ru-RU" sz="1543" dirty="0">
              <a:solidFill>
                <a:srgbClr val="697D8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92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строчка 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>
            <a:extLst>
              <a:ext uri="{FF2B5EF4-FFF2-40B4-BE49-F238E27FC236}">
                <a16:creationId xmlns:a16="http://schemas.microsoft.com/office/drawing/2014/main" id="{39DB6E57-2857-4E08-AEC9-696B7C84009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750" y="1751"/>
          <a:ext cx="1751" cy="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" name="Слайд think-cell" r:id="rId4" imgW="360" imgH="360" progId="">
                  <p:embed/>
                </p:oleObj>
              </mc:Choice>
              <mc:Fallback>
                <p:oleObj name="Слайд think-cell" r:id="rId4" imgW="360" imgH="360" progId="">
                  <p:embed/>
                  <p:pic>
                    <p:nvPicPr>
                      <p:cNvPr id="0" name="Picture 1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0" y="1751"/>
                        <a:ext cx="1751" cy="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25355F3C-E6E3-4C63-B953-DD5EB36C0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238" y="238461"/>
            <a:ext cx="10831968" cy="366408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E4F4067-5FBE-074B-92C4-1995F20E3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951F-464B-4F15-8B99-B2E3AFBCA1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6018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7">
          <p15:clr>
            <a:srgbClr val="A4A3A4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48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985" y="1884670"/>
            <a:ext cx="11591806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985" y="5059034"/>
            <a:ext cx="11591806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89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985" y="2012414"/>
            <a:ext cx="5711904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886" y="2012414"/>
            <a:ext cx="5711904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40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5" y="402483"/>
            <a:ext cx="11591806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5736" y="1853171"/>
            <a:ext cx="5685654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736" y="2761381"/>
            <a:ext cx="5685654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03886" y="1853171"/>
            <a:ext cx="571365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03886" y="2761381"/>
            <a:ext cx="5713655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04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76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8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6" y="503978"/>
            <a:ext cx="4334677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3655" y="1088454"/>
            <a:ext cx="6803886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736" y="2267902"/>
            <a:ext cx="4334677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865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6" y="503978"/>
            <a:ext cx="4334677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713655" y="1088454"/>
            <a:ext cx="6803886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736" y="2267902"/>
            <a:ext cx="4334677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32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3985" y="402483"/>
            <a:ext cx="11591806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3985" y="2012414"/>
            <a:ext cx="11591806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3985" y="7006699"/>
            <a:ext cx="302394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89A1F-9A24-4222-8060-4BC4F20C3694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1926" y="7006699"/>
            <a:ext cx="453592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1841" y="7006699"/>
            <a:ext cx="302394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85A05-598D-426F-B2C3-CF9BAACBA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74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5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1000">
              <a:srgbClr val="B5C7E8"/>
            </a:gs>
            <a:gs pos="7000">
              <a:schemeClr val="bg1"/>
            </a:gs>
            <a:gs pos="3000">
              <a:srgbClr val="FFFFFF"/>
            </a:gs>
            <a:gs pos="44000">
              <a:schemeClr val="accent1">
                <a:lumMod val="0"/>
                <a:lumOff val="10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079694" y="2900494"/>
            <a:ext cx="10847821" cy="879343"/>
          </a:xfrm>
        </p:spPr>
        <p:txBody>
          <a:bodyPr wrap="square">
            <a:spAutoFit/>
          </a:bodyPr>
          <a:lstStyle/>
          <a:p>
            <a:pPr marL="0" indent="0" algn="ctr" defTabSz="914400">
              <a:lnSpc>
                <a:spcPct val="70000"/>
              </a:lnSpc>
              <a:spcBef>
                <a:spcPts val="1500"/>
              </a:spcBef>
              <a:buNone/>
            </a:pPr>
            <a:r>
              <a:rPr lang="ru-RU" sz="2400" b="1" dirty="0">
                <a:latin typeface="Montserrat" panose="00000500000000000000" pitchFamily="2" charset="-52"/>
                <a:ea typeface="Cambria" pitchFamily="18" charset="0"/>
              </a:rPr>
              <a:t>Привлечение сотрудников действующих организаций, осуществляющих деятельность по направлению подготовки студентов (технический профиль), в качестве преподавателей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71BE73-C4F8-C24C-A76E-1D0F9D53C501}"/>
              </a:ext>
            </a:extLst>
          </p:cNvPr>
          <p:cNvSpPr txBox="1"/>
          <p:nvPr/>
        </p:nvSpPr>
        <p:spPr>
          <a:xfrm>
            <a:off x="220663" y="5758119"/>
            <a:ext cx="6070599" cy="1418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b="1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r>
              <a:rPr lang="ru-RU" sz="1400" b="1" dirty="0" err="1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Таршилова</a:t>
            </a:r>
            <a:r>
              <a:rPr lang="ru-RU" sz="1400" b="1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Елена Михайловна, </a:t>
            </a:r>
          </a:p>
          <a:p>
            <a:r>
              <a:rPr lang="ru-RU" sz="1400" b="1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заместитель директора </a:t>
            </a:r>
          </a:p>
          <a:p>
            <a:r>
              <a:rPr lang="ru-RU" sz="1400" b="1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ОГАПОУ «Старооскольский индустриально-технологический техникум»</a:t>
            </a:r>
            <a:endParaRPr lang="en-US" sz="1400" b="1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ru-RU" sz="1400" b="1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>
              <a:spcBef>
                <a:spcPts val="450"/>
              </a:spcBef>
            </a:pPr>
            <a:endParaRPr lang="ru-RU" sz="1200" b="1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F441A12-3E6C-AA4E-8579-9D54B4B3DEDC}"/>
              </a:ext>
            </a:extLst>
          </p:cNvPr>
          <p:cNvCxnSpPr/>
          <p:nvPr/>
        </p:nvCxnSpPr>
        <p:spPr>
          <a:xfrm>
            <a:off x="1079694" y="6467288"/>
            <a:ext cx="790381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77B0607-1395-4648-98D3-CCC8A73EB5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63" y="520504"/>
            <a:ext cx="977524" cy="9775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2B955DA-7AFB-4223-BAA7-687A85D598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8" t="34000" r="22513" b="31702"/>
          <a:stretch/>
        </p:blipFill>
        <p:spPr>
          <a:xfrm>
            <a:off x="11604774" y="607019"/>
            <a:ext cx="1418369" cy="630386"/>
          </a:xfrm>
          <a:prstGeom prst="rect">
            <a:avLst/>
          </a:prstGeom>
          <a:gradFill flip="none" rotWithShape="0">
            <a:gsLst>
              <a:gs pos="62000">
                <a:schemeClr val="accent1">
                  <a:lumMod val="0"/>
                  <a:lumOff val="100000"/>
                  <a:alpha val="0"/>
                </a:schemeClr>
              </a:gs>
              <a:gs pos="89000">
                <a:srgbClr val="1C3B8B">
                  <a:alpha val="49000"/>
                </a:srgbClr>
              </a:gs>
              <a:gs pos="94000">
                <a:srgbClr val="1C3B8B">
                  <a:lumMod val="100000"/>
                  <a:alpha val="64000"/>
                </a:srgbClr>
              </a:gs>
              <a:gs pos="100000">
                <a:srgbClr val="1C3B8B">
                  <a:alpha val="81000"/>
                </a:srgbClr>
              </a:gs>
            </a:gsLst>
            <a:lin ang="3600000" scaled="0"/>
            <a:tileRect/>
          </a:gra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84735F2-AAA6-4398-B637-ADE293F59A8D}"/>
              </a:ext>
            </a:extLst>
          </p:cNvPr>
          <p:cNvSpPr txBox="1"/>
          <p:nvPr/>
        </p:nvSpPr>
        <p:spPr>
          <a:xfrm>
            <a:off x="2281918" y="520504"/>
            <a:ext cx="82391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Montserrat" panose="00000500000000000000" pitchFamily="2" charset="-52"/>
                <a:ea typeface="Cambria" pitchFamily="18" charset="0"/>
              </a:rPr>
              <a:t>Областное государственное автономное</a:t>
            </a:r>
            <a:br>
              <a:rPr lang="ru-RU" sz="1800" dirty="0">
                <a:latin typeface="Montserrat" panose="00000500000000000000" pitchFamily="2" charset="-52"/>
                <a:ea typeface="Cambria" pitchFamily="18" charset="0"/>
              </a:rPr>
            </a:br>
            <a:r>
              <a:rPr lang="ru-RU" sz="1800" dirty="0">
                <a:latin typeface="Montserrat" panose="00000500000000000000" pitchFamily="2" charset="-52"/>
                <a:ea typeface="Cambria" pitchFamily="18" charset="0"/>
              </a:rPr>
              <a:t> профессиональное образовательное учреждение</a:t>
            </a:r>
            <a:br>
              <a:rPr lang="ru-RU" sz="1800" dirty="0">
                <a:latin typeface="Montserrat" panose="00000500000000000000" pitchFamily="2" charset="-52"/>
                <a:ea typeface="Cambria" pitchFamily="18" charset="0"/>
              </a:rPr>
            </a:br>
            <a:r>
              <a:rPr lang="ru-RU" sz="1800" dirty="0">
                <a:latin typeface="Montserrat" panose="00000500000000000000" pitchFamily="2" charset="-52"/>
                <a:ea typeface="Cambria" pitchFamily="18" charset="0"/>
              </a:rPr>
              <a:t>«Старооскольский индустриально-технологический техникум»</a:t>
            </a:r>
            <a:br>
              <a:rPr lang="ru-RU" sz="2000" dirty="0">
                <a:latin typeface="Cambria" pitchFamily="18" charset="0"/>
                <a:ea typeface="Cambria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778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1E37ECE-8D89-4FE9-9C3F-2AB0287928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11" y="349550"/>
            <a:ext cx="861051" cy="861051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FD9458C0-E702-4C51-9D72-35AD19268060}"/>
              </a:ext>
            </a:extLst>
          </p:cNvPr>
          <p:cNvSpPr txBox="1">
            <a:spLocks/>
          </p:cNvSpPr>
          <p:nvPr/>
        </p:nvSpPr>
        <p:spPr>
          <a:xfrm>
            <a:off x="3108118" y="274997"/>
            <a:ext cx="7551303" cy="574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500" b="1" dirty="0">
                <a:solidFill>
                  <a:schemeClr val="tx1"/>
                </a:solidFill>
                <a:latin typeface="Montserrat" panose="00000500000000000000" pitchFamily="2" charset="-52"/>
              </a:rPr>
              <a:t>ОБРАЗОВАТЕЛЬНАЯ ДЕЯТЕЛЬНОСТЬ 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388E1C63-E2FE-4696-8AF2-AC969AB74D72}"/>
              </a:ext>
            </a:extLst>
          </p:cNvPr>
          <p:cNvSpPr txBox="1">
            <a:spLocks/>
          </p:cNvSpPr>
          <p:nvPr/>
        </p:nvSpPr>
        <p:spPr>
          <a:xfrm>
            <a:off x="1422864" y="1210601"/>
            <a:ext cx="9104146" cy="1021644"/>
          </a:xfrm>
          <a:prstGeom prst="rect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1C3B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-52"/>
              </a:rPr>
              <a:t>1277</a:t>
            </a:r>
            <a:r>
              <a:rPr lang="ru-RU" sz="1400" b="1" dirty="0">
                <a:solidFill>
                  <a:schemeClr val="tx1"/>
                </a:solidFill>
                <a:latin typeface="Montserrat" panose="00000500000000000000" pitchFamily="2" charset="-52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Montserrat" panose="00000500000000000000" pitchFamily="2" charset="-52"/>
              </a:rPr>
              <a:t>обучающихся</a:t>
            </a:r>
          </a:p>
          <a:p>
            <a:r>
              <a:rPr lang="ru-RU" sz="2000" b="1" dirty="0">
                <a:solidFill>
                  <a:srgbClr val="1C3B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-52"/>
              </a:rPr>
              <a:t>96% </a:t>
            </a:r>
            <a:r>
              <a:rPr lang="ru-RU" sz="1400" dirty="0">
                <a:solidFill>
                  <a:schemeClr val="tx1"/>
                </a:solidFill>
                <a:latin typeface="Montserrat" panose="00000500000000000000" pitchFamily="2" charset="-52"/>
              </a:rPr>
              <a:t>выпускников трудоустроены в Старооскольском городском округе </a:t>
            </a:r>
          </a:p>
          <a:p>
            <a:r>
              <a:rPr lang="ru-RU" sz="2000" b="1" dirty="0">
                <a:solidFill>
                  <a:srgbClr val="1C3B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-52"/>
              </a:rPr>
              <a:t>52% </a:t>
            </a:r>
            <a:r>
              <a:rPr lang="ru-RU" sz="1400" dirty="0">
                <a:solidFill>
                  <a:schemeClr val="tx1"/>
                </a:solidFill>
                <a:latin typeface="Montserrat" panose="00000500000000000000" pitchFamily="2" charset="-52"/>
              </a:rPr>
              <a:t>выпускников трудоустроены на якорном предприятии АО СГОК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F66C883-2701-4D5E-9FEE-9CA8EB32D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864" y="2214740"/>
            <a:ext cx="10772561" cy="506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3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8079714A-2038-4CB6-8969-86EC8E65B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25" y="403225"/>
            <a:ext cx="11591925" cy="1945718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                                                  НОРМАТИВНАЯ БАЗА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1600" dirty="0"/>
              <a:t> </a:t>
            </a: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r>
              <a:rPr lang="ru-RU" sz="1600" b="1" dirty="0"/>
              <a:t>- </a:t>
            </a:r>
            <a: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  <a:t>Федеральный закон "Об образовании в Российской Федерации" от 29.12.2012 N 273-ФЗ;</a:t>
            </a:r>
            <a:b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</a:br>
            <a:b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</a:br>
            <a: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  <a:t>- Постановление Правительства РФ  от 10 февраля 2014г. № 92 «Об утверждении правил участия объединений работодателей в мониторинге и прогнозировании потребностей экономики в квалифицированных кадрах, а так же в  разработке и реализации государственной политики в области среднего  профессионального образования и высшего образования»; </a:t>
            </a:r>
            <a:b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</a:br>
            <a:b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</a:br>
            <a: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  <a:t>- Приказ Министерства Просвещения Российской Федерации от 8 ноября 2021 № 800 «Об утверждении порядка проведения государственной итоговой аттестации по образовательным программам среднего профессионального образования»;</a:t>
            </a:r>
            <a:b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</a:br>
            <a:b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</a:br>
            <a: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  <a:t>- Федеральные государственные образовательные стандарты среднего профессионального образования (ФГОС СПО) по специальностям;</a:t>
            </a:r>
            <a:b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</a:br>
            <a:b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</a:br>
            <a: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  <a:t>- Единый квалификационный справочник должностей руководителей, специалистов и служащих</a:t>
            </a:r>
            <a:br>
              <a:rPr lang="ru-RU" sz="1600" b="1" dirty="0">
                <a:latin typeface="Montserrat" panose="00000500000000000000" pitchFamily="2" charset="-52"/>
                <a:cs typeface="Times New Roman" pitchFamily="18" charset="0"/>
              </a:rPr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19" name="Объект 18">
            <a:extLst>
              <a:ext uri="{FF2B5EF4-FFF2-40B4-BE49-F238E27FC236}">
                <a16:creationId xmlns:a16="http://schemas.microsoft.com/office/drawing/2014/main" id="{4142886E-1850-46AF-8EAB-0ACD5B70E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210" y="484437"/>
            <a:ext cx="9029640" cy="4801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>
                <a:latin typeface="Montserrat" panose="00000500000000000000" pitchFamily="2" charset="-52"/>
              </a:rPr>
              <a:t>            НОРМАТИВНАЯ БАЗА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1258454-9B58-49F8-9915-17BE71CFD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48" y="287083"/>
            <a:ext cx="872568" cy="872568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E1E2A9FB-5418-46F9-8AF1-1110EE720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05" y="4029413"/>
            <a:ext cx="4357132" cy="2323875"/>
          </a:xfrm>
          <a:prstGeom prst="rect">
            <a:avLst/>
          </a:prstGeom>
        </p:spPr>
      </p:pic>
      <p:sp>
        <p:nvSpPr>
          <p:cNvPr id="30" name="Стрелка: вправо 29">
            <a:extLst>
              <a:ext uri="{FF2B5EF4-FFF2-40B4-BE49-F238E27FC236}">
                <a16:creationId xmlns:a16="http://schemas.microsoft.com/office/drawing/2014/main" id="{28B9F756-8872-4E39-B7E8-429942B377B8}"/>
              </a:ext>
            </a:extLst>
          </p:cNvPr>
          <p:cNvSpPr/>
          <p:nvPr/>
        </p:nvSpPr>
        <p:spPr>
          <a:xfrm>
            <a:off x="5034337" y="4847762"/>
            <a:ext cx="390418" cy="176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9413BDFD-7455-4F68-A524-3824D7F8A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4234" y="6051480"/>
            <a:ext cx="4994076" cy="1113606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2199E51F-7F8A-40DE-8506-4A2387AD80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4755" y="4422468"/>
            <a:ext cx="4890499" cy="1576527"/>
          </a:xfrm>
          <a:prstGeom prst="rect">
            <a:avLst/>
          </a:prstGeom>
        </p:spPr>
      </p:pic>
      <p:sp>
        <p:nvSpPr>
          <p:cNvPr id="36" name="Стрелка: вправо 35">
            <a:extLst>
              <a:ext uri="{FF2B5EF4-FFF2-40B4-BE49-F238E27FC236}">
                <a16:creationId xmlns:a16="http://schemas.microsoft.com/office/drawing/2014/main" id="{3F4ED704-35CE-410B-A505-ED594645D2CE}"/>
              </a:ext>
            </a:extLst>
          </p:cNvPr>
          <p:cNvSpPr/>
          <p:nvPr/>
        </p:nvSpPr>
        <p:spPr>
          <a:xfrm>
            <a:off x="7222732" y="6520133"/>
            <a:ext cx="390418" cy="176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10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0876" y="403224"/>
            <a:ext cx="9704049" cy="1087461"/>
          </a:xfrm>
        </p:spPr>
        <p:txBody>
          <a:bodyPr>
            <a:normAutofit fontScale="90000"/>
          </a:bodyPr>
          <a:lstStyle/>
          <a:p>
            <a:pPr lvl="0"/>
            <a:br>
              <a:rPr lang="ru-RU" dirty="0"/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кадровым условиям </a:t>
            </a:r>
            <a:br>
              <a:rPr lang="ru-RU" dirty="0"/>
            </a:br>
            <a:endParaRPr lang="ru-RU" dirty="0"/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id="{52F89E20-226E-4E0E-8CA4-A28A5DD6F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925" y="1937150"/>
            <a:ext cx="11591806" cy="49399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700" dirty="0">
                <a:latin typeface="Times New Roman" panose="02020603050405020304" pitchFamily="18" charset="0"/>
                <a:ea typeface="Calibri" panose="020F0502020204030204" pitchFamily="34" charset="0"/>
              </a:rPr>
              <a:t>а) реализация образовательной программы обеспечивается педагогическими работниками образовательной организации, а также лицами, привлекаемыми к реализации образовательной программы на иных условиях, в том числе из числа руководителей и работников организаций, направление деятельности которых соответствует одной из областей профессиональной деятельности, указанных в пункте 1.14 ФГОС СПО;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квалификация педагогических работников образовательной организации должна отвечать квалификационным требованиям, указанным в квалификационных справочниках и (или) профессиональных стандартах (при наличии); 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педагогические работники, привлекаемые к реализации образовательной программы, должны получать дополнительное профессиональное образование по программам повышения квалификации не реже одного раза в три года с учетом расширения спектра профессиональных компетенций, в том числе в форме стажировки в организациях, направление деятельности которых соответствует одной из областей профессиональной деятельности, указанных в пункте 1.14 ФГОС СПО, а также в других областях профессиональной деятельности и (или) сферах профессиональной деятельности при условии соответствия полученных компетенций требованиям к квалификации педагогического работника; 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доля педагогических работников (в приведенных к целочисленным значениям ставок), имеющих опыт деятельности не менее трех лет в организациях, направление деятельности которых соответствует одной из областей профессиональной деятельности, указанных в пункте 1.14 ФГОС СПО, в общем числе педагогических работников, обеспечивающих освоение обучающимися профессиональных модулей образовательной программы, должна быть не менее 25 процентов.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7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663A5EF-0310-4862-8C9F-50734BB274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8" y="174422"/>
            <a:ext cx="966009" cy="96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795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3325" y="403225"/>
            <a:ext cx="8772525" cy="1460500"/>
          </a:xfrm>
        </p:spPr>
        <p:txBody>
          <a:bodyPr>
            <a:noAutofit/>
          </a:bodyPr>
          <a:lstStyle/>
          <a:p>
            <a:pPr lvl="0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содержанию трудового договора – обязательные и дополнительные условия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111C86C-B4EF-4490-ADED-FD84A782C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984" y="2195277"/>
            <a:ext cx="11668065" cy="4376974"/>
          </a:xfrm>
        </p:spPr>
        <p:txBody>
          <a:bodyPr>
            <a:normAutofit/>
          </a:bodyPr>
          <a:lstStyle/>
          <a:p>
            <a:r>
              <a:rPr lang="ru-RU" sz="2000" b="1" dirty="0"/>
              <a:t>Статья 284 ТК РФ. Продолжительность рабочего времени при работе по совместительству </a:t>
            </a:r>
          </a:p>
          <a:p>
            <a:pPr marL="0" indent="0">
              <a:buNone/>
            </a:pPr>
            <a:r>
              <a:rPr lang="ru-RU" sz="2000" dirty="0"/>
              <a:t>Продолжительность рабочего времени при работе по  совместительству не должна превышать четырех часов в день. В течении одного месяца (другого учетного периода) продолжительность рабочего времени при работе по совместительству не должна превышать половины месячной нормы рабочего времени, установленной для соответствующей категории работников.</a:t>
            </a:r>
          </a:p>
          <a:p>
            <a:r>
              <a:rPr lang="ru-RU" sz="2000" b="1" dirty="0"/>
              <a:t>Статья 285 ТК РФ Оплата труда лиц, работающих по совместительству</a:t>
            </a:r>
          </a:p>
          <a:p>
            <a:pPr marL="0" indent="0">
              <a:buNone/>
            </a:pPr>
            <a:r>
              <a:rPr lang="ru-RU" sz="2000" dirty="0"/>
              <a:t>Оплата труда лиц, работающих по совместительству, производится пропорционально отработанному времени, в зависимости от выработки либо на других условиях, определенных трудовым договором.</a:t>
            </a:r>
          </a:p>
          <a:p>
            <a:r>
              <a:rPr lang="ru-RU" sz="2000" b="1" dirty="0"/>
              <a:t>Статья 286 ТК РФ Отпуск при работе по совместительству</a:t>
            </a:r>
          </a:p>
          <a:p>
            <a:pPr marL="0" indent="0">
              <a:buNone/>
            </a:pPr>
            <a:r>
              <a:rPr lang="ru-RU" sz="2000" dirty="0"/>
              <a:t>Лицам, работающим по совместительству, ежегодные оплачиваемые отпуска предоставляются одновременно с отпуском по основной работе. Если на работе по совместительству работник не отработал шести месяцев, то отпуск предоставляется авансом.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EDD4B45-BFD4-4261-9065-10483CA118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67" y="266535"/>
            <a:ext cx="893116" cy="89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999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2ECB80-0768-4123-AABB-8B4F672A3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67100" y="413206"/>
            <a:ext cx="8292703" cy="104412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Успешные кейсы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76838E1-E49F-4D8F-B06A-C1EED42C0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624" y="3664888"/>
            <a:ext cx="4739123" cy="381158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6462EB8-706B-4084-8B42-EBAEA383D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4962" y="3581689"/>
            <a:ext cx="4282894" cy="394334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73383BD-34E7-42A3-A260-0C0100567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983" y="3779836"/>
            <a:ext cx="3392456" cy="363739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B773B5C-17D4-4DCA-99CD-5CF44DCA34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78" y="220340"/>
            <a:ext cx="975309" cy="97530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F7CD9EC-FB23-485D-89E5-E8C16D0159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3" t="8302" b="5822"/>
          <a:stretch/>
        </p:blipFill>
        <p:spPr>
          <a:xfrm>
            <a:off x="868532" y="1498925"/>
            <a:ext cx="2901800" cy="21243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8B0EEC6-FAAA-4075-8348-C6CDBCC8ED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24"/>
          <a:stretch/>
        </p:blipFill>
        <p:spPr>
          <a:xfrm>
            <a:off x="4939752" y="1457323"/>
            <a:ext cx="3298352" cy="21243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7107FA4-74EA-459E-B544-703D430C3603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6" t="7992" r="9008" b="11992"/>
          <a:stretch/>
        </p:blipFill>
        <p:spPr>
          <a:xfrm>
            <a:off x="9293560" y="1457324"/>
            <a:ext cx="3059717" cy="2124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2586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8968</TotalTime>
  <Words>608</Words>
  <Application>Microsoft Office PowerPoint</Application>
  <PresentationFormat>Произвольный</PresentationFormat>
  <Paragraphs>27</Paragraphs>
  <Slides>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Montserrat</vt:lpstr>
      <vt:lpstr>Segoe UI</vt:lpstr>
      <vt:lpstr>Times New Roman</vt:lpstr>
      <vt:lpstr>Тема Office</vt:lpstr>
      <vt:lpstr>Слайд think-cell</vt:lpstr>
      <vt:lpstr>Презентация PowerPoint</vt:lpstr>
      <vt:lpstr>Презентация PowerPoint</vt:lpstr>
      <vt:lpstr>                                                              НОРМАТИВНАЯ БАЗА                       - Федеральный закон "Об образовании в Российской Федерации" от 29.12.2012 N 273-ФЗ;  - Постановление Правительства РФ  от 10 февраля 2014г. № 92 «Об утверждении правил участия объединений работодателей в мониторинге и прогнозировании потребностей экономики в квалифицированных кадрах, а так же в  разработке и реализации государственной политики в области среднего  профессионального образования и высшего образования»;   - Приказ Министерства Просвещения Российской Федерации от 8 ноября 2021 № 800 «Об утверждении порядка проведения государственной итоговой аттестации по образовательным программам среднего профессионального образования»;  - Федеральные государственные образовательные стандарты среднего профессионального образования (ФГОС СПО) по специальностям;  - Единый квалификационный справочник должностей руководителей, специалистов и служащих              </vt:lpstr>
      <vt:lpstr> Требования к кадровым условиям  </vt:lpstr>
      <vt:lpstr>Подход к содержанию трудового договора – обязательные и дополнительные условия</vt:lpstr>
      <vt:lpstr>Успешные кейсы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User</cp:lastModifiedBy>
  <cp:revision>312</cp:revision>
  <cp:lastPrinted>2021-08-04T10:16:13Z</cp:lastPrinted>
  <dcterms:created xsi:type="dcterms:W3CDTF">2020-12-01T08:10:38Z</dcterms:created>
  <dcterms:modified xsi:type="dcterms:W3CDTF">2025-03-25T12:22:18Z</dcterms:modified>
</cp:coreProperties>
</file>