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6" r:id="rId2"/>
    <p:sldId id="257" r:id="rId3"/>
    <p:sldId id="268" r:id="rId4"/>
    <p:sldId id="260" r:id="rId5"/>
    <p:sldId id="267" r:id="rId6"/>
    <p:sldId id="262" r:id="rId7"/>
    <p:sldId id="263" r:id="rId8"/>
    <p:sldId id="264" r:id="rId9"/>
    <p:sldId id="258" r:id="rId10"/>
    <p:sldId id="261" r:id="rId11"/>
    <p:sldId id="265" r:id="rId12"/>
    <p:sldId id="271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780" y="-4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0;&#1086;&#1083;&#1077;&#1089;&#1085;&#1080;&#1095;&#1077;&#1085;&#1082;&#1086;&#1057;\Downloads\&#1042;&#1055;&#1056;%20&#1057;&#1055;&#1054;%202024%201%20&#1082;&#1091;&#1088;&#1089;%20&#1040;&#1053;&#1040;&#1051;&#1048;&#1047;%20&#1055;&#1054;%20&#1047;&#1040;&#1044;&#1040;&#1053;&#1048;&#1071;&#1052;%20(1)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0;&#1086;&#1083;&#1077;&#1089;&#1085;&#1080;&#1095;&#1077;&#1085;&#1082;&#1086;&#1057;\Downloads\&#1042;&#1055;&#1056;%20&#1057;&#1055;&#1054;%202024%201%20&#1082;&#1091;&#1088;&#1089;%20&#1040;&#1053;&#1040;&#1051;&#1048;&#1047;%20&#1055;&#1054;%20&#1047;&#1040;&#1044;&#1040;&#1053;&#1048;&#1071;&#1052;%20(1)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0;&#1086;&#1083;&#1077;&#1089;&#1085;&#1080;&#1095;&#1077;&#1085;&#1082;&#1086;&#1057;\Downloads\&#1042;&#1055;&#1056;%20&#1057;&#1055;&#1054;%202024%201%20&#1082;&#1091;&#1088;&#1089;%20&#1040;&#1053;&#1040;&#1051;&#1048;&#1047;%20&#1055;&#1054;%20&#1047;&#1040;&#1044;&#1040;&#1053;&#1048;&#1071;&#1052;%20(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19534085725465436"/>
          <c:w val="1"/>
          <c:h val="0.7432701987597629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МЕТАПРЕДМЕТ</c:v>
                </c:pt>
              </c:strCache>
            </c:strRef>
          </c:tx>
          <c:explosion val="25"/>
          <c:dLbls>
            <c:dLbl>
              <c:idx val="0"/>
              <c:delete val="1"/>
            </c:dLbl>
            <c:dLbl>
              <c:idx val="1"/>
              <c:layout>
                <c:manualLayout>
                  <c:x val="0.2814669912324626"/>
                  <c:y val="7.2775455400162087E-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-0.15780609146789687"/>
                  <c:y val="-8.0342574267376191E-2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5.1175308142198152E-2"/>
                  <c:y val="-0.16819752310214761"/>
                </c:manualLayout>
              </c:layout>
              <c:dLblPos val="bestFit"/>
              <c:showVal val="1"/>
            </c:dLbl>
            <c:dLblPos val="bestFit"/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отлично</c:v>
                </c:pt>
                <c:pt idx="1">
                  <c:v>хорошо</c:v>
                </c:pt>
                <c:pt idx="2">
                  <c:v>удовлетворительно</c:v>
                </c:pt>
                <c:pt idx="3">
                  <c:v>неудовлетворительно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3.8499999999999996</c:v>
                </c:pt>
                <c:pt idx="2">
                  <c:v>53.849999999999994</c:v>
                </c:pt>
                <c:pt idx="3">
                  <c:v>42.309999999999995</c:v>
                </c:pt>
              </c:numCache>
            </c:numRef>
          </c:val>
        </c:ser>
        <c:dLbls>
          <c:showVal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МАТЕМАТИКА</c:v>
                </c:pt>
              </c:strCache>
            </c:strRef>
          </c:tx>
          <c:explosion val="25"/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отлично</c:v>
                </c:pt>
                <c:pt idx="1">
                  <c:v>хорошо</c:v>
                </c:pt>
                <c:pt idx="2">
                  <c:v>удовлетворительно</c:v>
                </c:pt>
                <c:pt idx="3">
                  <c:v>неудовлетворительно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2.86</c:v>
                </c:pt>
                <c:pt idx="1">
                  <c:v>8.57</c:v>
                </c:pt>
                <c:pt idx="2">
                  <c:v>45.86</c:v>
                </c:pt>
                <c:pt idx="3">
                  <c:v>42.86</c:v>
                </c:pt>
              </c:numCache>
            </c:numRef>
          </c:val>
        </c:ser>
        <c:dLbls>
          <c:showVal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ФИЗИКА</a:t>
            </a:r>
            <a:endParaRPr lang="ru-RU" dirty="0"/>
          </a:p>
        </c:rich>
      </c:tx>
      <c:layout>
        <c:manualLayout>
          <c:xMode val="edge"/>
          <c:yMode val="edge"/>
          <c:x val="0.28750416826167086"/>
          <c:y val="2.7653783342406098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физика</c:v>
                </c:pt>
              </c:strCache>
            </c:strRef>
          </c:tx>
          <c:explosion val="25"/>
          <c:dLbls>
            <c:dLbl>
              <c:idx val="0"/>
              <c:delete val="1"/>
            </c:dLbl>
            <c:dLbl>
              <c:idx val="1"/>
              <c:delete val="1"/>
            </c:dLbl>
            <c:dLblPos val="bestFit"/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отлично</c:v>
                </c:pt>
                <c:pt idx="1">
                  <c:v>хорошо</c:v>
                </c:pt>
                <c:pt idx="2">
                  <c:v>удовлетворительно</c:v>
                </c:pt>
                <c:pt idx="3">
                  <c:v>неудовлетворительно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57.14</c:v>
                </c:pt>
                <c:pt idx="3">
                  <c:v>42.86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.65149645791310051"/>
          <c:y val="5.2172241091637386E-2"/>
          <c:w val="0.33403333334257312"/>
          <c:h val="0.90629116373144158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0.32452247280784946"/>
          <c:y val="2.7350235922704365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25672984499379414"/>
          <c:w val="1"/>
          <c:h val="0.7432701987597629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МЕТАПРЕДМЕТ</c:v>
                </c:pt>
              </c:strCache>
            </c:strRef>
          </c:tx>
          <c:explosion val="20"/>
          <c:dPt>
            <c:idx val="3"/>
            <c:explosion val="0"/>
          </c:dPt>
          <c:dLbls>
            <c:dLbl>
              <c:idx val="0"/>
              <c:delete val="1"/>
            </c:dLbl>
            <c:dLbl>
              <c:idx val="1"/>
              <c:layout>
                <c:manualLayout>
                  <c:x val="-0.17194642052996706"/>
                  <c:y val="7.7854923150144195E-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0.16820845486627212"/>
                  <c:y val="-0.16161186723352514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6.379471210306191E-2"/>
                  <c:y val="3.6874332588098385E-2"/>
                </c:manualLayout>
              </c:layout>
              <c:dLblPos val="bestFit"/>
              <c:showVal val="1"/>
            </c:dLbl>
            <c:dLblPos val="bestFit"/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отлично</c:v>
                </c:pt>
                <c:pt idx="1">
                  <c:v>хорошо</c:v>
                </c:pt>
                <c:pt idx="2">
                  <c:v>удовлетворительно</c:v>
                </c:pt>
                <c:pt idx="3">
                  <c:v>неудовлетворительно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40</c:v>
                </c:pt>
                <c:pt idx="2">
                  <c:v>53.849999999999994</c:v>
                </c:pt>
                <c:pt idx="3">
                  <c:v>6.1499999999999995</c:v>
                </c:pt>
              </c:numCache>
            </c:numRef>
          </c:val>
        </c:ser>
        <c:dLbls>
          <c:showVal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МАТЕМАТИКА</c:v>
                </c:pt>
              </c:strCache>
            </c:strRef>
          </c:tx>
          <c:explosion val="25"/>
          <c:dLbls>
            <c:dLbl>
              <c:idx val="0"/>
              <c:delete val="1"/>
            </c:dLbl>
            <c:showVal val="1"/>
          </c:dLbls>
          <c:cat>
            <c:strRef>
              <c:f>Лист1!$A$2:$A$5</c:f>
              <c:strCache>
                <c:ptCount val="4"/>
                <c:pt idx="0">
                  <c:v>отлично</c:v>
                </c:pt>
                <c:pt idx="1">
                  <c:v>хорошо</c:v>
                </c:pt>
                <c:pt idx="2">
                  <c:v>удовлетворительно</c:v>
                </c:pt>
                <c:pt idx="3">
                  <c:v>неудовлетворительно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30</c:v>
                </c:pt>
                <c:pt idx="2">
                  <c:v>67.5</c:v>
                </c:pt>
                <c:pt idx="3">
                  <c:v>2.5</c:v>
                </c:pt>
              </c:numCache>
            </c:numRef>
          </c:val>
        </c:ser>
        <c:dLbls>
          <c:showVal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ФИЗИКА</a:t>
            </a:r>
            <a:endParaRPr lang="ru-RU" dirty="0"/>
          </a:p>
        </c:rich>
      </c:tx>
      <c:layout>
        <c:manualLayout>
          <c:xMode val="edge"/>
          <c:yMode val="edge"/>
          <c:x val="0.28750416826167097"/>
          <c:y val="2.7653783342406098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физика</c:v>
                </c:pt>
              </c:strCache>
            </c:strRef>
          </c:tx>
          <c:explosion val="25"/>
          <c:dPt>
            <c:idx val="1"/>
            <c:explosion val="7"/>
          </c:dPt>
          <c:dPt>
            <c:idx val="2"/>
            <c:explosion val="7"/>
          </c:dPt>
          <c:dLbls>
            <c:dLbl>
              <c:idx val="0"/>
              <c:delete val="1"/>
            </c:dLbl>
            <c:dLbl>
              <c:idx val="1"/>
              <c:layout/>
              <c:showVal val="1"/>
            </c:dLbl>
            <c:dLbl>
              <c:idx val="3"/>
              <c:delete val="1"/>
            </c:dLbl>
            <c:dLblPos val="bestFit"/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отлично</c:v>
                </c:pt>
                <c:pt idx="1">
                  <c:v>хорошо</c:v>
                </c:pt>
                <c:pt idx="2">
                  <c:v>удовлетворительно</c:v>
                </c:pt>
                <c:pt idx="3">
                  <c:v>неудовлетворительно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46.15</c:v>
                </c:pt>
                <c:pt idx="2">
                  <c:v>53.849999999999994</c:v>
                </c:pt>
                <c:pt idx="3">
                  <c:v>0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.65149645791310085"/>
          <c:y val="5.2172241091637407E-2"/>
          <c:w val="0.33403333334257324"/>
          <c:h val="0.90629116373144158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ВПР СПО 2024 Математика 1 курс</a:t>
            </a:r>
          </a:p>
        </c:rich>
      </c:tx>
      <c:layout/>
    </c:title>
    <c:view3D>
      <c:perspective val="30"/>
    </c:view3D>
    <c:plotArea>
      <c:layout>
        <c:manualLayout>
          <c:layoutTarget val="inner"/>
          <c:xMode val="edge"/>
          <c:yMode val="edge"/>
          <c:x val="0.13826326060389429"/>
          <c:y val="0.16292161009501685"/>
          <c:w val="0.86020309337609879"/>
          <c:h val="0.42284300573523531"/>
        </c:manualLayout>
      </c:layout>
      <c:bar3DChart>
        <c:barDir val="col"/>
        <c:grouping val="standard"/>
        <c:ser>
          <c:idx val="0"/>
          <c:order val="0"/>
          <c:tx>
            <c:strRef>
              <c:f>'[ВПР СПО 2024 1 курс АНАЛИЗ ПО ЗАДАНИЯМ (1).xlsx]МА 1 курс Достижение планируемы'!$B$9</c:f>
              <c:strCache>
                <c:ptCount val="1"/>
                <c:pt idx="0">
                  <c:v>Достижение планируемых результатов, %</c:v>
                </c:pt>
              </c:strCache>
            </c:strRef>
          </c:tx>
          <c:cat>
            <c:strRef>
              <c:f>'[ВПР СПО 2024 1 курс АНАЛИЗ ПО ЗАДАНИЯМ (1).xlsx]МА 1 курс Достижение планируемы'!$A$10:$A$22</c:f>
              <c:strCache>
                <c:ptCount val="13"/>
                <c:pt idx="0">
                  <c:v>1. Решать практические задачи разных типов; составлять выражения, уравнения, неравенства и системы по условию задачи; исследовать полученное решение. Решать задачи, в том числе из повседневной жизни на нахождение геометрических величин с применением изуче</c:v>
                </c:pt>
                <c:pt idx="1">
                  <c:v>2. Решать практические задачи разных типов; составлять выражения, уравнения, неравенства и системы по условию задачи; исследовать полученное решение. Решать задачи, в том числе из повседневной жизни на нахождение геометрических величин с применением изуче</c:v>
                </c:pt>
                <c:pt idx="2">
                  <c:v>3. Решать практические задачи разных типов; составлять выражения, уравнения, неравенства и системы по условию задачи; исследовать полученное решение. Решать задачи, в том числе из повседневной жизни на нахождение геометрических величин с применением изуче</c:v>
                </c:pt>
                <c:pt idx="3">
                  <c:v>4. Решать практические задачи разных типов; составлять выражения, уравнения, неравенства и системы по условию задачи; исследовать полученное решение. Решать задачи, в том числе из повседневной жизни на нахождение геометрических величин с применением изуче</c:v>
                </c:pt>
                <c:pt idx="4">
                  <c:v>5. Решать практические задачи разных типов; составлять выражения, уравнения, неравенства и системы по условию задачи; исследовать полученное решение. Решать задачи, в том числе из повседневной жизни на нахождение геометрических величин с применением изуче</c:v>
                </c:pt>
                <c:pt idx="5">
                  <c:v>6. Выполнять действия с числами, представлять числа на координатной прямой, делать прикидку и оценку результата вычислений</c:v>
                </c:pt>
                <c:pt idx="6">
                  <c:v>7. Находить вероятности случайных событий в опытах с равновозможными элементарными событиями</c:v>
                </c:pt>
                <c:pt idx="7">
                  <c:v>8. Строить графики элементарных функций, использовать графики для определения свойств процессов и зависимостей для решения задач из других учебных предметов и реальной жизни, выражать формулами зависимости между величинами (использовать готовые графики дл</c:v>
                </c:pt>
                <c:pt idx="8">
                  <c:v>9. Решать уравнения, неравенства и их системы; использовать координатную прямую и координатную плоскость для изображения решений уравнений, неравенств и их систем</c:v>
                </c:pt>
                <c:pt idx="9">
                  <c:v>10. Выполнять действия с геометрическими фигурами, координатами и векторами</c:v>
                </c:pt>
                <c:pt idx="10">
                  <c:v>11. Выполнять действия с геометрическими фигурами, координатами и векторами</c:v>
                </c:pt>
                <c:pt idx="11">
                  <c:v>12. Решать текстовые  задачи разных типов; составлять выражения, уравнения, неравенства и системы по условию задачи; исследовать полученное решение</c:v>
                </c:pt>
                <c:pt idx="12">
                  <c:v>13. Выполнять действия с геометрическими фигурами, координатами и векторами</c:v>
                </c:pt>
              </c:strCache>
            </c:strRef>
          </c:cat>
          <c:val>
            <c:numRef>
              <c:f>'[ВПР СПО 2024 1 курс АНАЛИЗ ПО ЗАДАНИЯМ (1).xlsx]МА 1 курс Достижение планируемы'!$B$10:$B$22</c:f>
              <c:numCache>
                <c:formatCode>General</c:formatCode>
                <c:ptCount val="13"/>
                <c:pt idx="0">
                  <c:v>85.710000000000022</c:v>
                </c:pt>
                <c:pt idx="1">
                  <c:v>42.86</c:v>
                </c:pt>
                <c:pt idx="2">
                  <c:v>42.86</c:v>
                </c:pt>
                <c:pt idx="3">
                  <c:v>31.43</c:v>
                </c:pt>
                <c:pt idx="4">
                  <c:v>37.14</c:v>
                </c:pt>
                <c:pt idx="5">
                  <c:v>62.86</c:v>
                </c:pt>
                <c:pt idx="6">
                  <c:v>34.290000000000013</c:v>
                </c:pt>
                <c:pt idx="7">
                  <c:v>51.43</c:v>
                </c:pt>
                <c:pt idx="8">
                  <c:v>40</c:v>
                </c:pt>
                <c:pt idx="9">
                  <c:v>68.569999999999993</c:v>
                </c:pt>
                <c:pt idx="10">
                  <c:v>34.290000000000013</c:v>
                </c:pt>
                <c:pt idx="11">
                  <c:v>1.43</c:v>
                </c:pt>
                <c:pt idx="12">
                  <c:v>2.86</c:v>
                </c:pt>
              </c:numCache>
            </c:numRef>
          </c:val>
        </c:ser>
        <c:shape val="cylinder"/>
        <c:axId val="100400512"/>
        <c:axId val="100377728"/>
        <c:axId val="100329216"/>
      </c:bar3DChart>
      <c:catAx>
        <c:axId val="100400512"/>
        <c:scaling>
          <c:orientation val="minMax"/>
        </c:scaling>
        <c:axPos val="b"/>
        <c:tickLblPos val="nextTo"/>
        <c:crossAx val="100377728"/>
        <c:crosses val="autoZero"/>
        <c:auto val="1"/>
        <c:lblAlgn val="ctr"/>
        <c:lblOffset val="100"/>
      </c:catAx>
      <c:valAx>
        <c:axId val="100377728"/>
        <c:scaling>
          <c:orientation val="minMax"/>
        </c:scaling>
        <c:axPos val="l"/>
        <c:majorGridlines/>
        <c:numFmt formatCode="General" sourceLinked="1"/>
        <c:tickLblPos val="nextTo"/>
        <c:crossAx val="100400512"/>
        <c:crosses val="autoZero"/>
        <c:crossBetween val="between"/>
      </c:valAx>
      <c:serAx>
        <c:axId val="100329216"/>
        <c:scaling>
          <c:orientation val="minMax"/>
        </c:scaling>
        <c:delete val="1"/>
        <c:axPos val="b"/>
        <c:tickLblPos val="nextTo"/>
        <c:crossAx val="100377728"/>
        <c:crosses val="autoZero"/>
      </c:serAx>
    </c:plotArea>
    <c:plotVisOnly val="1"/>
    <c:dispBlanksAs val="gap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ВПР СПО 2024 Физика 1 курс</a:t>
            </a:r>
          </a:p>
        </c:rich>
      </c:tx>
      <c:layout/>
    </c:title>
    <c:view3D>
      <c:perspective val="30"/>
    </c:view3D>
    <c:plotArea>
      <c:layout>
        <c:manualLayout>
          <c:layoutTarget val="inner"/>
          <c:xMode val="edge"/>
          <c:yMode val="edge"/>
          <c:x val="5.8554132996274877E-2"/>
          <c:y val="0.15578952765931992"/>
          <c:w val="0.84319204323926022"/>
          <c:h val="0.44077367471990292"/>
        </c:manualLayout>
      </c:layout>
      <c:bar3DChart>
        <c:barDir val="col"/>
        <c:grouping val="standard"/>
        <c:ser>
          <c:idx val="0"/>
          <c:order val="0"/>
          <c:tx>
            <c:strRef>
              <c:f>'[ВПР СПО 2024 1 курс АНАЛИЗ ПО ЗАДАНИЯМ (1).xlsx]ФИ 1 курс Достижение планируемы'!$B$9</c:f>
              <c:strCache>
                <c:ptCount val="1"/>
                <c:pt idx="0">
                  <c:v>Достижение планируемых результатов, %</c:v>
                </c:pt>
              </c:strCache>
            </c:strRef>
          </c:tx>
          <c:cat>
            <c:strRef>
              <c:f>'[ВПР СПО 2024 1 курс АНАЛИЗ ПО ЗАДАНИЯМ (1).xlsx]ФИ 1 курс Достижение планируемы'!$A$10:$A$27</c:f>
              <c:strCache>
                <c:ptCount val="18"/>
                <c:pt idx="0">
                  <c:v>1. Правильно трактовать физический смысл используемых величин, их обозначения и единицы измерения; выделять приборы для их измерения</c:v>
                </c:pt>
                <c:pt idx="1">
                  <c:v>2. Различать словесную формулировку и математическое выражение закона, формулы, связывающие данную физическую величину с другими величинами</c:v>
                </c:pt>
                <c:pt idx="2">
                  <c:v>3. Распознавать проявление изученных физических явлений, выделяя их существенные свойства/ признаки</c:v>
                </c:pt>
                <c:pt idx="3">
                  <c:v>4. Распознавать явление по его определению, описанию, характерным признакам и на основе опытов, демонстрирующих данное физическое явление; различать для данного явления основные свойства или условия протекания явления</c:v>
                </c:pt>
                <c:pt idx="4">
                  <c:v>5. Вычислять значение величины при анализе явлений с использованием законов и формул</c:v>
                </c:pt>
                <c:pt idx="5">
                  <c:v>6. Вычислять значение величины при анализе явлений с использованием законов и формул</c:v>
                </c:pt>
                <c:pt idx="6">
                  <c:v>7. Вычислять значение величины при анализе явлений с использованием законов и формул</c:v>
                </c:pt>
                <c:pt idx="7">
                  <c:v>8. Вычислять значение величины при анализе явлений с использованием законов и формул</c:v>
                </c:pt>
                <c:pt idx="8">
                  <c:v>9. Вычислять значение величины при анализе явлений с использованием законов и формул</c:v>
                </c:pt>
                <c:pt idx="9">
                  <c:v>10. Вычислять значение величины при анализе явлений с использованием законов и формул</c:v>
                </c:pt>
                <c:pt idx="10">
                  <c:v>11. Описывать изменения физических величин при протекании физических явлений и процессов</c:v>
                </c:pt>
                <c:pt idx="11">
                  <c:v>12. Описывать изменения физических величин при протекании физических явлений и процессов</c:v>
                </c:pt>
                <c:pt idx="12">
                  <c:v>13. Проводить прямые измерения физических величин с использованием измерительных приборов, правильно составлять схемы включения прибора в экспериментальную установку, проводить серию измерений</c:v>
                </c:pt>
                <c:pt idx="13">
                  <c:v>14. Различать явления и закономерности, лежащие в основе принципа действия машин, приборов и технических устройств; приводить примеры вклада российских и зарубежных ученых-физиков в развитие науки, объяснение процессов окружающего мира, в развитие техники</c:v>
                </c:pt>
                <c:pt idx="14">
                  <c:v>15. Анализировать отдельные этапы проведения исследования на основе его описания: делать выводы на основе описания исследования, интерпретировать результаты наблюдений и опытов</c:v>
                </c:pt>
                <c:pt idx="15">
                  <c:v>16. Интерпретировать информацию физического содержания, отвечать на вопросы с использованием явно и неявно заданной информации; преобразовывать информацию из одной знаковой системы в другую</c:v>
                </c:pt>
                <c:pt idx="16">
                  <c:v>17. Объяснять физические процессы и свойства тел</c:v>
                </c:pt>
                <c:pt idx="17">
                  <c:v>18. Объяснять физические процессы и свойства тел</c:v>
                </c:pt>
              </c:strCache>
            </c:strRef>
          </c:cat>
          <c:val>
            <c:numRef>
              <c:f>'[ВПР СПО 2024 1 курс АНАЛИЗ ПО ЗАДАНИЯМ (1).xlsx]ФИ 1 курс Достижение планируемы'!$B$10:$B$27</c:f>
              <c:numCache>
                <c:formatCode>General</c:formatCode>
                <c:ptCount val="18"/>
                <c:pt idx="0">
                  <c:v>35.71</c:v>
                </c:pt>
                <c:pt idx="1">
                  <c:v>14.29</c:v>
                </c:pt>
                <c:pt idx="2">
                  <c:v>50</c:v>
                </c:pt>
                <c:pt idx="3">
                  <c:v>39.290000000000013</c:v>
                </c:pt>
                <c:pt idx="4">
                  <c:v>21.43</c:v>
                </c:pt>
                <c:pt idx="5">
                  <c:v>50</c:v>
                </c:pt>
                <c:pt idx="6">
                  <c:v>21.43</c:v>
                </c:pt>
                <c:pt idx="7">
                  <c:v>14.29</c:v>
                </c:pt>
                <c:pt idx="8">
                  <c:v>21.43</c:v>
                </c:pt>
                <c:pt idx="9">
                  <c:v>21.43</c:v>
                </c:pt>
                <c:pt idx="10">
                  <c:v>53.57</c:v>
                </c:pt>
                <c:pt idx="11">
                  <c:v>50</c:v>
                </c:pt>
                <c:pt idx="12">
                  <c:v>42.86</c:v>
                </c:pt>
                <c:pt idx="13">
                  <c:v>46.43</c:v>
                </c:pt>
                <c:pt idx="14">
                  <c:v>50</c:v>
                </c:pt>
                <c:pt idx="15">
                  <c:v>32.14</c:v>
                </c:pt>
                <c:pt idx="16">
                  <c:v>0</c:v>
                </c:pt>
                <c:pt idx="17">
                  <c:v>0</c:v>
                </c:pt>
              </c:numCache>
            </c:numRef>
          </c:val>
        </c:ser>
        <c:shape val="cylinder"/>
        <c:axId val="100944896"/>
        <c:axId val="100954880"/>
        <c:axId val="100331008"/>
      </c:bar3DChart>
      <c:catAx>
        <c:axId val="100944896"/>
        <c:scaling>
          <c:orientation val="minMax"/>
        </c:scaling>
        <c:axPos val="b"/>
        <c:tickLblPos val="nextTo"/>
        <c:crossAx val="100954880"/>
        <c:crosses val="autoZero"/>
        <c:auto val="1"/>
        <c:lblAlgn val="ctr"/>
        <c:lblOffset val="100"/>
      </c:catAx>
      <c:valAx>
        <c:axId val="100954880"/>
        <c:scaling>
          <c:orientation val="minMax"/>
        </c:scaling>
        <c:axPos val="l"/>
        <c:majorGridlines/>
        <c:numFmt formatCode="General" sourceLinked="1"/>
        <c:tickLblPos val="nextTo"/>
        <c:crossAx val="100944896"/>
        <c:crosses val="autoZero"/>
        <c:crossBetween val="between"/>
      </c:valAx>
      <c:serAx>
        <c:axId val="100331008"/>
        <c:scaling>
          <c:orientation val="minMax"/>
        </c:scaling>
        <c:delete val="1"/>
        <c:axPos val="b"/>
        <c:tickLblPos val="nextTo"/>
        <c:crossAx val="100954880"/>
        <c:crosses val="autoZero"/>
      </c:serAx>
    </c:plotArea>
    <c:plotVisOnly val="1"/>
    <c:dispBlanksAs val="gap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ВПР СПО 2024 </a:t>
            </a:r>
            <a:r>
              <a:rPr lang="ru-RU" dirty="0" err="1"/>
              <a:t>Метапредмет</a:t>
            </a:r>
            <a:r>
              <a:rPr lang="ru-RU" dirty="0"/>
              <a:t> 1 курс</a:t>
            </a:r>
          </a:p>
        </c:rich>
      </c:tx>
      <c:layout/>
    </c:title>
    <c:view3D>
      <c:perspective val="30"/>
    </c:view3D>
    <c:plotArea>
      <c:layout>
        <c:manualLayout>
          <c:layoutTarget val="inner"/>
          <c:xMode val="edge"/>
          <c:yMode val="edge"/>
          <c:x val="0.11870931387813811"/>
          <c:y val="0.14854269379904975"/>
          <c:w val="0.8352833778203177"/>
          <c:h val="0.43789055314436848"/>
        </c:manualLayout>
      </c:layout>
      <c:bar3DChart>
        <c:barDir val="col"/>
        <c:grouping val="standard"/>
        <c:ser>
          <c:idx val="0"/>
          <c:order val="0"/>
          <c:tx>
            <c:strRef>
              <c:f>'[ВПР СПО 2024 1 курс АНАЛИЗ ПО ЗАДАНИЯМ (1).xlsx]МП 1 курс Достижение планируемы'!$B$9</c:f>
              <c:strCache>
                <c:ptCount val="1"/>
                <c:pt idx="0">
                  <c:v>Достижение планируемых результатов, %</c:v>
                </c:pt>
              </c:strCache>
            </c:strRef>
          </c:tx>
          <c:cat>
            <c:strRef>
              <c:f>'[ВПР СПО 2024 1 курс АНАЛИЗ ПО ЗАДАНИЯМ (1).xlsx]МП 1 курс Достижение планируемы'!$A$10:$A$34</c:f>
              <c:strCache>
                <c:ptCount val="25"/>
                <c:pt idx="0">
                  <c:v>1. Соотносить события истории с историческими периодами, определять современников исторических событий, явлений, процессов (определять по описанию выдающихся государственных деятелей, деятелей культуры)</c:v>
                </c:pt>
                <c:pt idx="1">
                  <c:v>2. Соотносить события истории с историческими периодами, определять современников исторических событий, явлений, процессов</c:v>
                </c:pt>
                <c:pt idx="2">
                  <c:v>3. Анализировать текстовые, визуальные источники исторической информации; находить в визуальных памятниках изучаемой эпохи ключевые знаки, символы; раскрывать смысл (главную идею) высказывания, изображения</c:v>
                </c:pt>
                <c:pt idx="3">
                  <c:v>4. Привлекать контекстную информацию при работе с историческими источниками</c:v>
                </c:pt>
                <c:pt idx="4">
                  <c:v>5. Систематизировать факты по самостоятельно определяемому признаку (хронологии, принадлежности к историческим процессам, типологическим основаниям и другим), составлять систематические таблицы</c:v>
                </c:pt>
                <c:pt idx="5">
                  <c:v>6. Анализировать текстовые, визуальные источники исторической информации; находить в визуальных памятниках изучаемой эпохи ключевые знаки, символы; раскрывать смысл (главную идею) высказывания, изображения</c:v>
                </c:pt>
                <c:pt idx="6">
                  <c:v>7. Анализировать текстовые, визуальные источники исторической информации; выявлять особенности развития культуры в различные исторические эпохи</c:v>
                </c:pt>
                <c:pt idx="7">
                  <c:v>8. Анализировать текстовые, визуальные источники исторической информации; выявлять особенности развития культуры в различные исторические эпохи</c:v>
                </c:pt>
                <c:pt idx="8">
                  <c:v>9. Осваивать и применять знания о сущности права, о правоотношении как социальном и юридическом явлении, правовых нормах, регулирующих типичные для несовершеннолетнего и членов его семьи общественные отношения, правовом статусе гражданина Российской Федер</c:v>
                </c:pt>
                <c:pt idx="9">
                  <c:v>10. Осваивать и применять системы знаний о социальных свойствах человека, особенностях его взаимодействия с другими людьми, важности семьи как базового социального института; содержании и значении социальных норм, регулирующих общественные отношения, вклю</c:v>
                </c:pt>
                <c:pt idx="10">
                  <c:v>11. Осваивать и применять знания о Конституции Российской Федерации, других нормативных правовых актах, содержании и значении правовых норм, об отраслях права, о правовых нормах, регулирующих типичные для несовершеннолетнего и членов его семьи общественны</c:v>
                </c:pt>
                <c:pt idx="11">
                  <c:v>12. Владеть приёмами поиска и извлечения социальной информации (текстовой, графической) по заданной теме; умение анализировать, обобщать, систематизировать, конкретизировать и критически оценивать социальную информацию, включая экономико-статистическую, и</c:v>
                </c:pt>
                <c:pt idx="12">
                  <c:v>13. Осваивать и применять знания об экономической жизни общества, её основных проявлениях, экономических системах, собственности, механизме рыночного регулирования экономики, финансовых отношениях, роли государства в экономике, видах налогов, основах госу</c:v>
                </c:pt>
                <c:pt idx="13">
                  <c:v>14. Осваивать и применять знания об экономической жизни общества, её основных проявлениях, экономических системах, собственности, механизме рыночного регулирования экономики, финансовых отношениях, роли государства в экономике, видах налогов, основах госу</c:v>
                </c:pt>
                <c:pt idx="14">
                  <c:v>15. Владеть приёмами поиска и извлечения социальной информации (текстовой, графической) по заданной теме; умение анализировать, обобщать, систематизировать, конкретизировать и критически оценивать социальную информацию, включая экономико-статистическую, и</c:v>
                </c:pt>
                <c:pt idx="15">
                  <c:v>16. Оценивать собственные поступки и поступки других людей с точки зрения их экономической рациональности (сложившиеся модели поведения производителей и потребителей; граждан, защищающих свои экономические интересы; для оценки рисков осуществления финансо</c:v>
                </c:pt>
                <c:pt idx="16">
                  <c:v>17.1. Приводить примеры информационных и компьютерных угроз</c:v>
                </c:pt>
                <c:pt idx="17">
                  <c:v>17.2. Характеризовать риски и угрозы при использовании Интернета; характеризовать опасные явления цифровой среды</c:v>
                </c:pt>
                <c:pt idx="18">
                  <c:v>18. Знать правила безопасного поведения при возникновении чрезвычайных ситуаций в быту, транспорте, в общественных местах, на природе; оценивать и прогнозировать неблагоприятные факторы обстановки и принимать обоснованные решения в опасных и чрезвычайных </c:v>
                </c:pt>
                <c:pt idx="19">
                  <c:v>19. Оценивать, прогнозировать, характеризовать опасности в природной среде: дикие животные, змеи, насекомые и паукообразные, ядовитые грибы и растения; знать правила поведения для снижения риска возникновения чрезвычайных ситуаций природного и техногенног</c:v>
                </c:pt>
                <c:pt idx="20">
                  <c:v>20. Извлекать и использовать географическую информацию из различных источников (статистических, графических) для решения различных учебных и практико-ориентированных задач (различать динамику численности населения отдельных регионов России) </c:v>
                </c:pt>
                <c:pt idx="21">
                  <c:v>21. Извлекать и использовать географическую информацию из различных источников (статистических, графических) для решения различных учебных и практико-ориентированных задач (различать динамику численности населения отдельных регионов России)</c:v>
                </c:pt>
                <c:pt idx="22">
                  <c:v>22. Извлекать и использовать географическую информацию из различных источников (статистических, графических) для решения различных учебных и практико-ориентированных задач (различать динамику численности населения отдельных регионов России)</c:v>
                </c:pt>
                <c:pt idx="23">
                  <c:v>23. Использовать источники географической информации (текстовые) для решения различных учебных и практико-ориентированных задач. Распознавать особенности компонентов природы отдельных территорий страны; использовать знания об особенностях компонентов прир</c:v>
                </c:pt>
                <c:pt idx="24">
                  <c:v>24. Использовать источники географической информации (текстовые) для решения различных учебных и практико-ориентированных задач. Распознавать особенности компонентов природы отдельных территорий страны; использовать знания об особенностях компонентов прир</c:v>
                </c:pt>
              </c:strCache>
            </c:strRef>
          </c:cat>
          <c:val>
            <c:numRef>
              <c:f>'[ВПР СПО 2024 1 курс АНАЛИЗ ПО ЗАДАНИЯМ (1).xlsx]МП 1 курс Достижение планируемы'!$B$10:$B$34</c:f>
              <c:numCache>
                <c:formatCode>General</c:formatCode>
                <c:ptCount val="25"/>
                <c:pt idx="0">
                  <c:v>63.46</c:v>
                </c:pt>
                <c:pt idx="1">
                  <c:v>40.379999999999995</c:v>
                </c:pt>
                <c:pt idx="2">
                  <c:v>51.92</c:v>
                </c:pt>
                <c:pt idx="3">
                  <c:v>30.77</c:v>
                </c:pt>
                <c:pt idx="4">
                  <c:v>11.54</c:v>
                </c:pt>
                <c:pt idx="5">
                  <c:v>57.690000000000012</c:v>
                </c:pt>
                <c:pt idx="6">
                  <c:v>19.23</c:v>
                </c:pt>
                <c:pt idx="7">
                  <c:v>44.230000000000011</c:v>
                </c:pt>
                <c:pt idx="8">
                  <c:v>4.8099999999999996</c:v>
                </c:pt>
                <c:pt idx="9">
                  <c:v>70.19</c:v>
                </c:pt>
                <c:pt idx="10">
                  <c:v>9.620000000000001</c:v>
                </c:pt>
                <c:pt idx="11">
                  <c:v>3.8499999999999988</c:v>
                </c:pt>
                <c:pt idx="12">
                  <c:v>58.65</c:v>
                </c:pt>
                <c:pt idx="13">
                  <c:v>67.31</c:v>
                </c:pt>
                <c:pt idx="14">
                  <c:v>3.8499999999999988</c:v>
                </c:pt>
                <c:pt idx="15">
                  <c:v>21.150000000000009</c:v>
                </c:pt>
                <c:pt idx="16">
                  <c:v>21.150000000000009</c:v>
                </c:pt>
                <c:pt idx="17">
                  <c:v>21.150000000000009</c:v>
                </c:pt>
                <c:pt idx="18">
                  <c:v>28.85</c:v>
                </c:pt>
                <c:pt idx="19">
                  <c:v>24.04</c:v>
                </c:pt>
                <c:pt idx="20">
                  <c:v>59.620000000000012</c:v>
                </c:pt>
                <c:pt idx="21">
                  <c:v>46.15</c:v>
                </c:pt>
                <c:pt idx="22">
                  <c:v>44.230000000000011</c:v>
                </c:pt>
                <c:pt idx="23">
                  <c:v>25</c:v>
                </c:pt>
                <c:pt idx="24">
                  <c:v>21.150000000000009</c:v>
                </c:pt>
              </c:numCache>
            </c:numRef>
          </c:val>
        </c:ser>
        <c:shape val="cylinder"/>
        <c:axId val="100989184"/>
        <c:axId val="109600768"/>
        <c:axId val="100936768"/>
      </c:bar3DChart>
      <c:catAx>
        <c:axId val="100989184"/>
        <c:scaling>
          <c:orientation val="minMax"/>
        </c:scaling>
        <c:axPos val="b"/>
        <c:tickLblPos val="nextTo"/>
        <c:crossAx val="109600768"/>
        <c:crosses val="autoZero"/>
        <c:auto val="1"/>
        <c:lblAlgn val="ctr"/>
        <c:lblOffset val="100"/>
      </c:catAx>
      <c:valAx>
        <c:axId val="109600768"/>
        <c:scaling>
          <c:orientation val="minMax"/>
        </c:scaling>
        <c:axPos val="l"/>
        <c:majorGridlines/>
        <c:numFmt formatCode="General" sourceLinked="1"/>
        <c:tickLblPos val="nextTo"/>
        <c:crossAx val="100989184"/>
        <c:crosses val="autoZero"/>
        <c:crossBetween val="between"/>
      </c:valAx>
      <c:serAx>
        <c:axId val="100936768"/>
        <c:scaling>
          <c:orientation val="minMax"/>
        </c:scaling>
        <c:delete val="1"/>
        <c:axPos val="b"/>
        <c:tickLblPos val="nextTo"/>
        <c:crossAx val="109600768"/>
        <c:crosses val="autoZero"/>
      </c:serAx>
    </c:plotArea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E42F28-7A2F-4432-B5B7-3F93FD7EBD86}" type="datetimeFigureOut">
              <a:rPr lang="ru-RU" smtClean="0"/>
              <a:pPr/>
              <a:t>26.03.2025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033C79-B77D-4BA7-9BD4-945E2517BF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9997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33C79-B77D-4BA7-9BD4-945E2517BFFE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5508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81F12-A18D-4EC1-9859-72CFE9EF4D74}" type="datetimeFigureOut">
              <a:rPr lang="ru-RU" smtClean="0"/>
              <a:pPr/>
              <a:t>26.03.2025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A6F1-D21F-4708-937B-EAA9FCE4B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81F12-A18D-4EC1-9859-72CFE9EF4D74}" type="datetimeFigureOut">
              <a:rPr lang="ru-RU" smtClean="0"/>
              <a:pPr/>
              <a:t>26.03.2025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A6F1-D21F-4708-937B-EAA9FCE4B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81F12-A18D-4EC1-9859-72CFE9EF4D74}" type="datetimeFigureOut">
              <a:rPr lang="ru-RU" smtClean="0"/>
              <a:pPr/>
              <a:t>26.03.2025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A6F1-D21F-4708-937B-EAA9FCE4B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81F12-A18D-4EC1-9859-72CFE9EF4D74}" type="datetimeFigureOut">
              <a:rPr lang="ru-RU" smtClean="0"/>
              <a:pPr/>
              <a:t>26.03.2025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A6F1-D21F-4708-937B-EAA9FCE4B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81F12-A18D-4EC1-9859-72CFE9EF4D74}" type="datetimeFigureOut">
              <a:rPr lang="ru-RU" smtClean="0"/>
              <a:pPr/>
              <a:t>26.03.2025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A6F1-D21F-4708-937B-EAA9FCE4B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81F12-A18D-4EC1-9859-72CFE9EF4D74}" type="datetimeFigureOut">
              <a:rPr lang="ru-RU" smtClean="0"/>
              <a:pPr/>
              <a:t>26.03.2025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A6F1-D21F-4708-937B-EAA9FCE4B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81F12-A18D-4EC1-9859-72CFE9EF4D74}" type="datetimeFigureOut">
              <a:rPr lang="ru-RU" smtClean="0"/>
              <a:pPr/>
              <a:t>26.03.2025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A6F1-D21F-4708-937B-EAA9FCE4B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81F12-A18D-4EC1-9859-72CFE9EF4D74}" type="datetimeFigureOut">
              <a:rPr lang="ru-RU" smtClean="0"/>
              <a:pPr/>
              <a:t>26.03.2025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A6F1-D21F-4708-937B-EAA9FCE4B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81F12-A18D-4EC1-9859-72CFE9EF4D74}" type="datetimeFigureOut">
              <a:rPr lang="ru-RU" smtClean="0"/>
              <a:pPr/>
              <a:t>26.03.2025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A6F1-D21F-4708-937B-EAA9FCE4B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81F12-A18D-4EC1-9859-72CFE9EF4D74}" type="datetimeFigureOut">
              <a:rPr lang="ru-RU" smtClean="0"/>
              <a:pPr/>
              <a:t>26.03.2025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A6F1-D21F-4708-937B-EAA9FCE4B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81F12-A18D-4EC1-9859-72CFE9EF4D74}" type="datetimeFigureOut">
              <a:rPr lang="ru-RU" smtClean="0"/>
              <a:pPr/>
              <a:t>26.03.2025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A6F1-D21F-4708-937B-EAA9FCE4B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81F12-A18D-4EC1-9859-72CFE9EF4D74}" type="datetimeFigureOut">
              <a:rPr lang="ru-RU" smtClean="0"/>
              <a:pPr/>
              <a:t>26.03.2025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D8A6F1-D21F-4708-937B-EAA9FCE4B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785926"/>
            <a:ext cx="7772400" cy="171451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 РЕЗУЛЬТАТАХ ВСЕРОССИЙСКИХ ПРОВЕРОЧНЫХ РАБОТ </a:t>
            </a:r>
            <a:b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ОБРАЗОВАТЕЛЬНЫМ ПРОГРАММАМ </a:t>
            </a:r>
            <a:b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2024 г.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6050" y="5357826"/>
            <a:ext cx="6215106" cy="1214446"/>
          </a:xfrm>
        </p:spPr>
        <p:txBody>
          <a:bodyPr>
            <a:normAutofit/>
          </a:bodyPr>
          <a:lstStyle/>
          <a:p>
            <a:pPr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Докладчик: заместитель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директора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областного государственного автономного профессионального образовательного учреждения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«Вейделевский агротехнологический техникум имени Грязнова Владимира Михайловича»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Колесниченко Светлана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ихайловна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539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КАЧЕСТВО ЗНАНИЙ ПЕРВОКУРСНИКОВ ПО ПРЕДМЕТАМ ШКОЛЬНОГО КУРСА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1556791"/>
            <a:ext cx="2843808" cy="95410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</a:p>
          <a:p>
            <a:pPr algn="ctr"/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5,4 %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1556792"/>
            <a:ext cx="2843808" cy="95410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Физика</a:t>
            </a:r>
          </a:p>
          <a:p>
            <a:pPr algn="ctr"/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6,6%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259632" y="3123856"/>
            <a:ext cx="2915816" cy="95410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Обществознание</a:t>
            </a:r>
          </a:p>
          <a:p>
            <a:pPr algn="ctr"/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endParaRPr lang="ru-RU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3077766"/>
            <a:ext cx="2843808" cy="95410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История</a:t>
            </a:r>
            <a:endParaRPr lang="ru-RU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30 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%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131840" y="4414232"/>
            <a:ext cx="2843808" cy="95410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География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23 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xmlns="" val="277514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2800" b="1" cap="all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Проведение работ:</a:t>
            </a:r>
            <a:endParaRPr lang="ru-RU" sz="2800" b="1" cap="all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1. устранение проблемных зон в базовой общеобразовательной подготовке обучающихся; в том числе, через дополнительные занятия и индивидуализацию обучения,</a:t>
            </a:r>
          </a:p>
          <a:p>
            <a:pPr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2. повышение мотивации к обучению,</a:t>
            </a:r>
          </a:p>
          <a:p>
            <a:pPr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3. развитие методического сопровождения деятельности техникума по направлениям, способствующим повышению образовательных результатов, таким как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практико-ориентированность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при изучении предметов; проектная и внеурочная деятельность; индивидуализация учебного процесса; использование эффективных педагогических технологий.</a:t>
            </a:r>
          </a:p>
          <a:p>
            <a:pPr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4. вовлечение в систему наставничества: «педагог-студент» и «студент-студент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7875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cap="all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endParaRPr lang="ru-RU" sz="2800" b="1" cap="all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эффективной системы повышения качества знаний»</a:t>
            </a:r>
            <a:endParaRPr lang="ru-RU" sz="44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2428868"/>
            <a:ext cx="778674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cap="all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r>
              <a:rPr lang="ru-RU" sz="4400" b="1" cap="all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xmlns="" val="8783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КОЛИЧЕСТВО ОБУЧАЮЩИХСЯ 1 КУРСА, </a:t>
            </a:r>
            <a:b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УЧАСТВОВАВШИХ В НАПИСАНИИ ВПР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602021" y="4325848"/>
            <a:ext cx="4143423" cy="1736646"/>
          </a:xfrm>
          <a:prstGeom prst="round2DiagRect">
            <a:avLst/>
          </a:prstGeom>
          <a:ln w="762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ФИЗИКА</a:t>
            </a:r>
          </a:p>
          <a:p>
            <a:pPr algn="ctr"/>
            <a:r>
              <a:rPr lang="ru-RU" dirty="0" smtClean="0"/>
              <a:t>23.02.07  Техническое обслуживание и</a:t>
            </a:r>
          </a:p>
          <a:p>
            <a:pPr algn="ctr"/>
            <a:r>
              <a:rPr lang="ru-RU" dirty="0" smtClean="0"/>
              <a:t> ремонт двигателей, систем и </a:t>
            </a:r>
          </a:p>
          <a:p>
            <a:pPr algn="ctr"/>
            <a:r>
              <a:rPr lang="ru-RU" dirty="0" smtClean="0"/>
              <a:t>агрегатов автомобилей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+mj-lt"/>
              </a:rPr>
              <a:t>14 человек</a:t>
            </a: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207760" y="1817360"/>
            <a:ext cx="4283968" cy="4188381"/>
          </a:xfrm>
          <a:prstGeom prst="round2DiagRect">
            <a:avLst/>
          </a:prstGeom>
          <a:ln w="762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МЕТАПРЕДМЕТ</a:t>
            </a:r>
          </a:p>
          <a:p>
            <a:pPr algn="ctr"/>
            <a:r>
              <a:rPr lang="ru-RU" dirty="0" smtClean="0"/>
              <a:t>23.02.07  Техническое обслуживание и  ремонт двигателей, систем и </a:t>
            </a:r>
          </a:p>
          <a:p>
            <a:pPr algn="ctr"/>
            <a:r>
              <a:rPr lang="ru-RU" dirty="0" smtClean="0"/>
              <a:t>агрегатов автомобилей, 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35.02.16 </a:t>
            </a:r>
            <a:r>
              <a:rPr lang="ru-RU" dirty="0"/>
              <a:t>Эксплуатация </a:t>
            </a:r>
            <a:r>
              <a:rPr lang="ru-RU" dirty="0" smtClean="0"/>
              <a:t>и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ремонт сельскохозяйственной техники и </a:t>
            </a:r>
            <a:r>
              <a:rPr lang="ru-RU" dirty="0" smtClean="0"/>
              <a:t>оборудования,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</a:t>
            </a:r>
            <a:r>
              <a:rPr lang="ru-RU" dirty="0"/>
              <a:t>43.02.15 Поварское и кондитерское дело </a:t>
            </a:r>
            <a:r>
              <a:rPr lang="ru-RU" dirty="0" smtClean="0"/>
              <a:t> 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52 человека </a:t>
            </a:r>
          </a:p>
          <a:p>
            <a:endParaRPr lang="ru-RU" dirty="0"/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4598728" y="1817360"/>
            <a:ext cx="4185901" cy="2043113"/>
          </a:xfrm>
          <a:prstGeom prst="round2DiagRect">
            <a:avLst/>
          </a:prstGeom>
          <a:ln w="762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МАТЕМАТИКА</a:t>
            </a:r>
          </a:p>
          <a:p>
            <a:pPr algn="ctr"/>
            <a:r>
              <a:rPr lang="ru-RU" dirty="0" smtClean="0"/>
              <a:t>23.02.07  Техническое обслуживание и</a:t>
            </a:r>
          </a:p>
          <a:p>
            <a:pPr algn="ctr"/>
            <a:r>
              <a:rPr lang="ru-RU" dirty="0" smtClean="0"/>
              <a:t> ремонт двигателей, систем и </a:t>
            </a:r>
          </a:p>
          <a:p>
            <a:pPr algn="ctr"/>
            <a:r>
              <a:rPr lang="ru-RU" dirty="0" smtClean="0"/>
              <a:t>агрегатов автомобилей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+mj-lt"/>
              </a:rPr>
              <a:t>35 человек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8477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КОЛИЧЕСТВО ОБУЧАЮЩИХСЯ ЗАВЕРШИВШИХ, </a:t>
            </a:r>
            <a:b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УЧАСТВОВАВШИХ В НАПИСАНИИ ВПР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602021" y="4325848"/>
            <a:ext cx="4143423" cy="1736646"/>
          </a:xfrm>
          <a:prstGeom prst="round2DiagRect">
            <a:avLst/>
          </a:prstGeom>
          <a:ln w="762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ФИЗИКА</a:t>
            </a:r>
          </a:p>
          <a:p>
            <a:pPr algn="ctr"/>
            <a:r>
              <a:rPr lang="ru-RU" dirty="0" smtClean="0"/>
              <a:t>23.02.07  Техническое обслуживание и</a:t>
            </a:r>
          </a:p>
          <a:p>
            <a:pPr algn="ctr"/>
            <a:r>
              <a:rPr lang="ru-RU" dirty="0" smtClean="0"/>
              <a:t> ремонт двигателей, систем и </a:t>
            </a:r>
          </a:p>
          <a:p>
            <a:pPr algn="ctr"/>
            <a:r>
              <a:rPr lang="ru-RU" dirty="0" smtClean="0"/>
              <a:t>агрегатов автомобилей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+mj-lt"/>
              </a:rPr>
              <a:t>13 человек</a:t>
            </a: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207760" y="1817360"/>
            <a:ext cx="4283968" cy="4188381"/>
          </a:xfrm>
          <a:prstGeom prst="round2DiagRect">
            <a:avLst/>
          </a:prstGeom>
          <a:ln w="762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МЕТАПРЕДМЕТ</a:t>
            </a:r>
          </a:p>
          <a:p>
            <a:pPr algn="ctr"/>
            <a:r>
              <a:rPr lang="ru-RU" dirty="0" smtClean="0"/>
              <a:t>23.02.07  Техническое обслуживание и  ремонт двигателей, систем и </a:t>
            </a:r>
          </a:p>
          <a:p>
            <a:pPr algn="ctr"/>
            <a:r>
              <a:rPr lang="ru-RU" dirty="0" smtClean="0"/>
              <a:t>агрегатов автомобилей, 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35.02.16 </a:t>
            </a:r>
            <a:r>
              <a:rPr lang="ru-RU" dirty="0"/>
              <a:t>Эксплуатация </a:t>
            </a:r>
            <a:r>
              <a:rPr lang="ru-RU" dirty="0" smtClean="0"/>
              <a:t>и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ремонт сельскохозяйственной техники и </a:t>
            </a:r>
            <a:r>
              <a:rPr lang="ru-RU" dirty="0" smtClean="0"/>
              <a:t>оборудования,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</a:t>
            </a:r>
            <a:r>
              <a:rPr lang="ru-RU" dirty="0"/>
              <a:t>43.02.15 Поварское и кондитерское дело </a:t>
            </a:r>
            <a:r>
              <a:rPr lang="ru-RU" dirty="0" smtClean="0"/>
              <a:t> 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65 человек </a:t>
            </a:r>
          </a:p>
          <a:p>
            <a:endParaRPr lang="ru-RU" dirty="0"/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4598728" y="1817360"/>
            <a:ext cx="4185901" cy="2043113"/>
          </a:xfrm>
          <a:prstGeom prst="round2DiagRect">
            <a:avLst/>
          </a:prstGeom>
          <a:ln w="762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МАТЕМАТИКА</a:t>
            </a:r>
          </a:p>
          <a:p>
            <a:pPr algn="ctr"/>
            <a:r>
              <a:rPr lang="ru-RU" dirty="0" smtClean="0"/>
              <a:t>23.02.07  Техническое обслуживание и</a:t>
            </a:r>
          </a:p>
          <a:p>
            <a:pPr algn="ctr"/>
            <a:r>
              <a:rPr lang="ru-RU" dirty="0" smtClean="0"/>
              <a:t> ремонт двигателей, систем и </a:t>
            </a:r>
          </a:p>
          <a:p>
            <a:pPr algn="ctr"/>
            <a:r>
              <a:rPr lang="ru-RU" dirty="0" smtClean="0"/>
              <a:t>агрегатов автомобилей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+mj-lt"/>
              </a:rPr>
              <a:t>40 человек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8477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ВПР ПЕРВОКУРСНИКОВ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72854975"/>
              </p:ext>
            </p:extLst>
          </p:nvPr>
        </p:nvGraphicFramePr>
        <p:xfrm>
          <a:off x="500034" y="1357298"/>
          <a:ext cx="3754760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934552537"/>
              </p:ext>
            </p:extLst>
          </p:nvPr>
        </p:nvGraphicFramePr>
        <p:xfrm>
          <a:off x="5000628" y="1357298"/>
          <a:ext cx="3600400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xmlns="" val="422426886"/>
              </p:ext>
            </p:extLst>
          </p:nvPr>
        </p:nvGraphicFramePr>
        <p:xfrm>
          <a:off x="1428728" y="3857628"/>
          <a:ext cx="7215238" cy="2755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49709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ВПР ЗАВЕРШИВШИХ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72854975"/>
              </p:ext>
            </p:extLst>
          </p:nvPr>
        </p:nvGraphicFramePr>
        <p:xfrm>
          <a:off x="857224" y="1357298"/>
          <a:ext cx="3357586" cy="2286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934552537"/>
              </p:ext>
            </p:extLst>
          </p:nvPr>
        </p:nvGraphicFramePr>
        <p:xfrm>
          <a:off x="5000628" y="1357298"/>
          <a:ext cx="3600400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xmlns="" val="422426886"/>
              </p:ext>
            </p:extLst>
          </p:nvPr>
        </p:nvGraphicFramePr>
        <p:xfrm>
          <a:off x="1428728" y="3857628"/>
          <a:ext cx="7215238" cy="2755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49709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ДОСТИЖЕНИЕ ПЛАНИРУМЫХ РЕЗУЛЬТАТОВ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37649079"/>
              </p:ext>
            </p:extLst>
          </p:nvPr>
        </p:nvGraphicFramePr>
        <p:xfrm>
          <a:off x="395536" y="1772816"/>
          <a:ext cx="8280920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9952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ДОСТИЖЕНИЕ ПЛАНИРУМЫХ РЕЗУЛЬТАТОВ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205966737"/>
              </p:ext>
            </p:extLst>
          </p:nvPr>
        </p:nvGraphicFramePr>
        <p:xfrm>
          <a:off x="395536" y="1628800"/>
          <a:ext cx="842493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89966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ДОСТИЖЕНИЕ ПЛАНИРУМЫХ РЕЗУЛЬТАТОВ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14696372"/>
              </p:ext>
            </p:extLst>
          </p:nvPr>
        </p:nvGraphicFramePr>
        <p:xfrm>
          <a:off x="467544" y="1628800"/>
          <a:ext cx="8424936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7019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СРЕДНИЙ БАЛЛ АТТЕСТАТА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ПЕРВОКУРСНИКОВ В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 г.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39552" y="1597322"/>
            <a:ext cx="3578539" cy="2043113"/>
          </a:xfrm>
          <a:prstGeom prst="round2DiagRect">
            <a:avLst/>
          </a:prstGeom>
          <a:ln w="762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/>
              <a:t>по специальности </a:t>
            </a:r>
          </a:p>
          <a:p>
            <a:pPr algn="ctr"/>
            <a:r>
              <a:rPr lang="ru-RU" dirty="0" smtClean="0"/>
              <a:t>35.02.16 Эксплуатация и</a:t>
            </a:r>
          </a:p>
          <a:p>
            <a:pPr algn="ctr"/>
            <a:r>
              <a:rPr lang="ru-RU" dirty="0" smtClean="0"/>
              <a:t> ремонт сельскохозяйственной техники и </a:t>
            </a:r>
          </a:p>
          <a:p>
            <a:pPr algn="ctr"/>
            <a:r>
              <a:rPr lang="ru-RU" dirty="0"/>
              <a:t>о</a:t>
            </a:r>
            <a:r>
              <a:rPr lang="ru-RU" dirty="0" smtClean="0"/>
              <a:t>борудования</a:t>
            </a:r>
          </a:p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3,1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5087348" y="1597322"/>
            <a:ext cx="3289785" cy="2043113"/>
          </a:xfrm>
          <a:prstGeom prst="round2DiagRect">
            <a:avLst/>
          </a:prstGeom>
          <a:ln w="762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/>
              <a:t>по специальности </a:t>
            </a:r>
          </a:p>
          <a:p>
            <a:pPr algn="ctr"/>
            <a:r>
              <a:rPr lang="ru-RU" dirty="0" smtClean="0"/>
              <a:t>23.02.07  Техническое обслуживание и</a:t>
            </a:r>
          </a:p>
          <a:p>
            <a:pPr algn="ctr"/>
            <a:r>
              <a:rPr lang="ru-RU" dirty="0" smtClean="0"/>
              <a:t> ремонт двигателей, систем и </a:t>
            </a:r>
          </a:p>
          <a:p>
            <a:pPr algn="ctr"/>
            <a:r>
              <a:rPr lang="ru-RU" dirty="0" smtClean="0"/>
              <a:t>агрегатов автомобилей</a:t>
            </a:r>
          </a:p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3,3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2967887" y="4077072"/>
            <a:ext cx="3764354" cy="1736646"/>
          </a:xfrm>
          <a:prstGeom prst="round2DiagRect">
            <a:avLst/>
          </a:prstGeom>
          <a:ln w="762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/>
              <a:t>по специальности </a:t>
            </a:r>
          </a:p>
          <a:p>
            <a:pPr algn="ctr"/>
            <a:r>
              <a:rPr lang="ru-RU" dirty="0" smtClean="0"/>
              <a:t> 43.02.15 Поварское и кондитерское дело  </a:t>
            </a:r>
          </a:p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3,2</a:t>
            </a:r>
          </a:p>
          <a:p>
            <a:pPr algn="ctr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194173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806</TotalTime>
  <Words>365</Words>
  <Application>Microsoft Office PowerPoint</Application>
  <PresentationFormat>Экран (4:3)</PresentationFormat>
  <Paragraphs>98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О РЕЗУЛЬТАТАХ ВСЕРОССИЙСКИХ ПРОВЕРОЧНЫХ РАБОТ  ПО ОБРАЗОВАТЕЛЬНЫМ ПРОГРАММАМ  В 2024 г.</vt:lpstr>
      <vt:lpstr>КОЛИЧЕСТВО ОБУЧАЮЩИХСЯ 1 КУРСА,  УЧАСТВОВАВШИХ В НАПИСАНИИ ВПР</vt:lpstr>
      <vt:lpstr>КОЛИЧЕСТВО ОБУЧАЮЩИХСЯ ЗАВЕРШИВШИХ,  УЧАСТВОВАВШИХ В НАПИСАНИИ ВПР</vt:lpstr>
      <vt:lpstr>РЕЗУЛЬТАТЫ ВПР ПЕРВОКУРСНИКОВ</vt:lpstr>
      <vt:lpstr>РЕЗУЛЬТАТЫ ВПР ЗАВЕРШИВШИХ</vt:lpstr>
      <vt:lpstr>ДОСТИЖЕНИЕ ПЛАНИРУМЫХ РЕЗУЛЬТАТОВ</vt:lpstr>
      <vt:lpstr>ДОСТИЖЕНИЕ ПЛАНИРУМЫХ РЕЗУЛЬТАТОВ</vt:lpstr>
      <vt:lpstr>ДОСТИЖЕНИЕ ПЛАНИРУМЫХ РЕЗУЛЬТАТОВ</vt:lpstr>
      <vt:lpstr>СРЕДНИЙ БАЛЛ АТТЕСТАТА ПЕРВОКУРСНИКОВ В 2024 г.</vt:lpstr>
      <vt:lpstr>КАЧЕСТВО ЗНАНИЙ ПЕРВОКУРСНИКОВ ПО ПРЕДМЕТАМ ШКОЛЬНОГО КУРСА</vt:lpstr>
      <vt:lpstr>Проведение работ:</vt:lpstr>
      <vt:lpstr>Проект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РЕЗУЛЬТАТАХ ВСЕРОССИЙСКИХ ПРОВЕРОЧНЫХ РАБОТ ПО ОБРАЗОВАТЕЛЬНЫМ ПРОГРАММАМ В 2024 г.</dc:title>
  <dc:creator>Пользователь Windows</dc:creator>
  <cp:lastModifiedBy>AdmiN</cp:lastModifiedBy>
  <cp:revision>49</cp:revision>
  <dcterms:created xsi:type="dcterms:W3CDTF">2025-03-21T06:47:59Z</dcterms:created>
  <dcterms:modified xsi:type="dcterms:W3CDTF">2025-03-26T15:33:15Z</dcterms:modified>
</cp:coreProperties>
</file>