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notesMasterIdLst>
    <p:notesMasterId r:id="rId7"/>
  </p:notesMasterIdLst>
  <p:sldIdLst>
    <p:sldId id="300" r:id="rId2"/>
    <p:sldId id="304" r:id="rId3"/>
    <p:sldId id="305" r:id="rId4"/>
    <p:sldId id="306" r:id="rId5"/>
    <p:sldId id="30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82F"/>
    <a:srgbClr val="1D18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7" d="100"/>
          <a:sy n="87" d="100"/>
        </p:scale>
        <p:origin x="-1470" y="-7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D7988B-FC74-4177-96D6-A2E000D6B666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55CA2-192E-49DA-82E1-67BE9FF9A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140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55CA2-192E-49DA-82E1-67BE9FF9A284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683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4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5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DBABA-F4F3-4039-84F3-55FCAD40920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26.03.2025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8E9441A5-5F0C-4FFC-8C47-F3E9FC4CE6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9" y="226971"/>
            <a:ext cx="1761691" cy="214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61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FCBF-A2CC-4B37-B028-A6D47B9961D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26.03.2025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967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52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0DE3-693F-46ED-B9C8-469B07D5AF8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26.03.2025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69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90C226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2088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92D0-BCB4-4418-B1CD-353AA55956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26.03.2025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244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52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802-4C90-4C0A-BE35-9296D3F98CF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26.03.2025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69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52752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EFD10-BCAB-470F-874C-DF947030CCB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26.03.2025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9560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0785B-80D8-4B24-AB29-AC558A43101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26.03.2025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1101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724" y="609601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6" y="609600"/>
            <a:ext cx="7060151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85E5F-91A5-4150-8510-AA5468F73DC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26.03.2025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356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0B2DF-3085-4C4F-9554-11DC4E09A2D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26.03.2025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D2CE4D57-FF15-4E83-B436-D7EEF6896F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9" y="226971"/>
            <a:ext cx="1761691" cy="214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287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71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F9403-542A-4C27-932B-AAC6C992048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26.03.2025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931CC99-AA65-416C-988B-3B121099E0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9" y="226971"/>
            <a:ext cx="1761691" cy="214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037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6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69" y="2160590"/>
            <a:ext cx="4184035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7CDED-4CF3-4549-969D-62F081E1499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26.03.2025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063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68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68" y="2737253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5" y="2160983"/>
            <a:ext cx="418561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95" y="2737253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5FE7A-7D31-41EF-A86A-657C0A7AF2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26.03.2025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399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48F8-527B-41C8-B64A-609DE3CF9BE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26.03.2025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268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37CB7-5AA8-4432-A199-4BAE15FC64F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26.03.2025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432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4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3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29AC4-8C4B-49F7-80DD-C20787520CC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26.03.2025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184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6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5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6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BA7A5-DF4D-4017-B08E-2EC1BFC5138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26.03.2025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466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4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2160590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63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FE12A-A1C1-4BE6-ABD2-4DA37C598D0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26.03.2025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63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5" y="604163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F54FF44-7DE0-4E0F-964B-7F09F71542D6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656F240C-664E-4DD4-925F-92739646A4D2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9" y="226971"/>
            <a:ext cx="1761691" cy="214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490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lcol.deltabest.ru/shedule/main/" TargetMode="External"/><Relationship Id="rId2" Type="http://schemas.openxmlformats.org/officeDocument/2006/relationships/hyperlink" Target="https://bincol.ru/rasp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korsht.ru/14975-2/" TargetMode="External"/><Relationship Id="rId5" Type="http://schemas.openxmlformats.org/officeDocument/2006/relationships/hyperlink" Target="http://www.alcollege.ru/deyatelnost/akkreditatsionnaya-ekspertiza/109-10-02-05-obespechenie-informatsionnoj-bezopasnosti-avtomatizirovannykh-sistem/1327-obrazovatelnaya-programma.html" TargetMode="External"/><Relationship Id="rId4" Type="http://schemas.openxmlformats.org/officeDocument/2006/relationships/hyperlink" Target="https://rasp.belpedcol.ru/cg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45128" y="1436914"/>
            <a:ext cx="8469811" cy="2767693"/>
          </a:xfrm>
        </p:spPr>
        <p:txBody>
          <a:bodyPr>
            <a:noAutofit/>
          </a:bodyPr>
          <a:lstStyle/>
          <a:p>
            <a:pPr indent="457200" algn="ctr">
              <a:spcAft>
                <a:spcPts val="0"/>
              </a:spcAft>
            </a:pPr>
            <a:r>
              <a:rPr lang="ru-RU" sz="3600" b="1" dirty="0">
                <a:latin typeface="Times New Roman"/>
                <a:ea typeface="Times New Roman"/>
                <a:cs typeface="Times New Roman"/>
              </a:rPr>
              <a:t>О подготовке к процедуре государственной аккредитации образовательной </a:t>
            </a:r>
            <a:r>
              <a:rPr lang="ru-RU" sz="3600" b="1" dirty="0" smtClean="0">
                <a:latin typeface="Times New Roman"/>
                <a:ea typeface="Times New Roman"/>
                <a:cs typeface="Times New Roman"/>
              </a:rPr>
              <a:t>деятельности (типичные ошибки)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108" y="5205225"/>
            <a:ext cx="5964600" cy="667866"/>
          </a:xfrm>
        </p:spPr>
        <p:txBody>
          <a:bodyPr>
            <a:normAutofit fontScale="32500" lnSpcReduction="20000"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Заместитель директора ОГАПОУ «Алексеевский колледж» </a:t>
            </a: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Злобина Ирина Александровна</a:t>
            </a:r>
          </a:p>
          <a:p>
            <a:pPr algn="l"/>
            <a:endParaRPr lang="ru-RU" sz="15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1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73075" y="216382"/>
            <a:ext cx="10515272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ru-RU" sz="1800" b="1" dirty="0" smtClean="0">
                <a:solidFill>
                  <a:srgbClr val="54A021">
                    <a:lumMod val="50000"/>
                  </a:srgbClr>
                </a:solidFill>
              </a:rPr>
              <a:t>МИНИСТЕРСТВО ОБРАЗОВАНИЯ БЕЛГОРОДСКОЙ ОБЛАСТИ</a:t>
            </a:r>
          </a:p>
          <a:p>
            <a:r>
              <a:rPr lang="ru-RU" sz="1800" b="1" dirty="0" smtClean="0">
                <a:solidFill>
                  <a:srgbClr val="54A021">
                    <a:lumMod val="50000"/>
                  </a:srgbClr>
                </a:solidFill>
              </a:rPr>
              <a:t>            ОГАПОУ «Алексеевский колледж»</a:t>
            </a:r>
            <a:endParaRPr lang="ru-RU" sz="1800" b="1" dirty="0">
              <a:solidFill>
                <a:srgbClr val="54A021">
                  <a:lumMod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>
                <a:solidFill>
                  <a:srgbClr val="90C226"/>
                </a:solidFill>
              </a:rPr>
              <a:pPr/>
              <a:t>1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47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>
                <a:solidFill>
                  <a:srgbClr val="90C226"/>
                </a:solidFill>
              </a:rPr>
              <a:pPr/>
              <a:t>2</a:t>
            </a:fld>
            <a:endParaRPr lang="ru-RU">
              <a:solidFill>
                <a:srgbClr val="90C226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71633"/>
            <a:ext cx="12192000" cy="1938992"/>
          </a:xfrm>
          <a:prstGeom prst="rect">
            <a:avLst/>
          </a:prstGeom>
          <a:solidFill>
            <a:srgbClr val="FFFFFF"/>
          </a:solidFill>
          <a:ln w="57150">
            <a:solidFill>
              <a:srgbClr val="8EC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algn="ctr" defTabSz="914400" eaLnBrk="1" hangingPunct="1">
              <a:spcBef>
                <a:spcPct val="50000"/>
              </a:spcBef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Доля педагогических работников, обеспечивающих освоение обучающимися </a:t>
            </a:r>
            <a:r>
              <a:rPr lang="ru-RU" sz="2000" b="1" u="sng" dirty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профессиональных модулей</a:t>
            </a:r>
            <a:r>
              <a:rPr lang="ru-RU" sz="2000" b="1" dirty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 образовательной программы среднего профессионального образования, имеющих опыт деятельности </a:t>
            </a:r>
            <a:r>
              <a:rPr lang="ru-RU" sz="2000" b="1" u="sng" dirty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не менее одного года </a:t>
            </a:r>
            <a:r>
              <a:rPr lang="ru-RU" sz="2000" b="1" dirty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в организациях, направление деятельности которых соответствует </a:t>
            </a:r>
            <a:r>
              <a:rPr lang="ru-RU" sz="2000" b="1" u="sng" dirty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области профессиональной деятельности</a:t>
            </a:r>
            <a:r>
              <a:rPr lang="ru-RU" sz="2000" b="1" dirty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, в общей численности педагогических работников, участвующих в реализации профессиональных модулей соответствующей образовательной программы среднего профессионального образования, - АП1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452288"/>
              </p:ext>
            </p:extLst>
          </p:nvPr>
        </p:nvGraphicFramePr>
        <p:xfrm>
          <a:off x="0" y="2010625"/>
          <a:ext cx="12192000" cy="4847375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2192000"/>
              </a:tblGrid>
              <a:tr h="19147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размещение на сайте в разделе «</a:t>
                      </a:r>
                      <a:r>
                        <a:rPr lang="ru-RU" sz="1800" b="0" i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Аккредитационная</a:t>
                      </a:r>
                      <a:r>
                        <a:rPr lang="ru-RU" sz="1800" b="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экспертиза» информации о всех преподавателях, участвующих в реализации образовательной программы, а не о педагогических работниках, обеспечивающих освоение обучающимися </a:t>
                      </a:r>
                      <a:r>
                        <a:rPr lang="ru-RU" sz="1800" b="0" i="0" u="sng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профессиональных модулей </a:t>
                      </a:r>
                      <a:r>
                        <a:rPr lang="ru-RU" sz="1800" b="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образовательной программы </a:t>
                      </a:r>
                      <a:r>
                        <a:rPr lang="ru-RU" sz="1800" b="0" i="0" u="sng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старшему курсу очной формы обучения в текущем учебном году</a:t>
                      </a:r>
                      <a:r>
                        <a:rPr lang="ru-RU" sz="1800" b="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 обязательным включением следующих сведений: «Сведения о продолжительности опыта (лет) работы в профессиональной сфере, соответствующей образовательной деятельности по реализации профессиональных модулей. Наименование организации, </a:t>
                      </a: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должность»;</a:t>
                      </a:r>
                      <a:endParaRPr lang="ru-RU" sz="18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775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учет по данному показателю продолжительности опыта (лет) работы в профессиональной сфере, не соответствующей образовательной деятельности по реализации профессиональных модулей в соответствии с ФГОС СПО;</a:t>
                      </a:r>
                      <a:endParaRPr lang="ru-RU" sz="18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887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отсутствие прогнозирования подсчета по данному показателю на этапе формирования учебной нагрузки;</a:t>
                      </a:r>
                      <a:endParaRPr lang="ru-RU" sz="1800" b="0" i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4662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при заполнении «Сведений о педагогических работниках, обеспечивающих освоение обучающимися профессиональных модулей образовательной программы» (приложение к заявлению) отсутствие деления на подгруппы при наличии деления в тарификационных списках</a:t>
                      </a:r>
                      <a:endParaRPr lang="ru-RU" sz="18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293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>
                <a:solidFill>
                  <a:srgbClr val="90C226"/>
                </a:solidFill>
              </a:rPr>
              <a:pPr/>
              <a:t>3</a:t>
            </a:fld>
            <a:endParaRPr lang="ru-RU">
              <a:solidFill>
                <a:srgbClr val="90C226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71633"/>
            <a:ext cx="12192000" cy="369332"/>
          </a:xfrm>
          <a:prstGeom prst="rect">
            <a:avLst/>
          </a:prstGeom>
          <a:solidFill>
            <a:srgbClr val="FFFFFF"/>
          </a:solidFill>
          <a:ln w="57150">
            <a:solidFill>
              <a:srgbClr val="8EC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algn="ctr" defTabSz="914400" eaLnBrk="1" hangingPunct="1">
              <a:spcBef>
                <a:spcPct val="50000"/>
              </a:spcBef>
              <a:defRPr/>
            </a:pP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Наличие электронной информационно-образовательной среды - АП2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402807"/>
              </p:ext>
            </p:extLst>
          </p:nvPr>
        </p:nvGraphicFramePr>
        <p:xfrm>
          <a:off x="0" y="465365"/>
          <a:ext cx="12192000" cy="2433756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2192000"/>
              </a:tblGrid>
              <a:tr h="6383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размещение на сайте в разделе «</a:t>
                      </a:r>
                      <a:r>
                        <a:rPr lang="ru-RU" sz="1800" b="0" i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Аккредитационная</a:t>
                      </a:r>
                      <a:r>
                        <a:rPr lang="ru-RU" sz="1800" b="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экспертиза» </a:t>
                      </a: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договоров, срок действия которых истек до начала экспертизы;</a:t>
                      </a:r>
                      <a:endParaRPr lang="ru-RU" sz="18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26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в положении об электронной информационно-образовательной среде недействующих</a:t>
                      </a:r>
                      <a:r>
                        <a:rPr lang="ru-RU" sz="1800" b="0" i="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нормативно-правовых актов федерального уровня</a:t>
                      </a: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  <a:endParaRPr lang="ru-RU" sz="18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713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 наличии ЭБС отсутствие в статистике информации о пользовании обучающимися данной ЭБС;</a:t>
                      </a:r>
                      <a:endParaRPr lang="ru-RU" sz="18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39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отсутствие доступа к электронным образовательным ресурсам и профессиональным базам данных, подборкам информационных ресурсов по тематикам в соответствии с содержанием реализуемой образовательной программы;</a:t>
                      </a:r>
                      <a:endParaRPr lang="ru-RU" sz="18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39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размещение </a:t>
                      </a:r>
                      <a:r>
                        <a:rPr lang="ru-RU" sz="1800" b="0" i="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вордовского</a:t>
                      </a: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файла с расписанием на сайте ПОО в качестве электронного расписания</a:t>
                      </a:r>
                      <a:endParaRPr lang="ru-RU" sz="18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0" y="2910083"/>
            <a:ext cx="12192000" cy="923330"/>
          </a:xfrm>
          <a:prstGeom prst="rect">
            <a:avLst/>
          </a:prstGeom>
          <a:solidFill>
            <a:srgbClr val="FFFFFF"/>
          </a:solidFill>
          <a:ln w="57150">
            <a:solidFill>
              <a:srgbClr val="8EC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algn="ctr" defTabSz="914400" eaLnBrk="1" hangingPunct="1">
              <a:spcBef>
                <a:spcPct val="50000"/>
              </a:spcBef>
              <a:defRPr/>
            </a:pP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Доля обучающихся, выполнивших 70% и более заданий диагностической работы в ходе оценивания достижения обучающимися результатов обучения по соответствующей образовательной программе среднего профессионального образования, в общем количестве обучающихся, выполнявших диагностическую работу, - АП3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66565"/>
              </p:ext>
            </p:extLst>
          </p:nvPr>
        </p:nvGraphicFramePr>
        <p:xfrm>
          <a:off x="0" y="3833413"/>
          <a:ext cx="12192000" cy="3053588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2192000"/>
              </a:tblGrid>
              <a:tr h="3673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оценочные средства не соответствуют результатам освоения образовательной программы (к заданиям не указаны ОК, ПК), не содержат ключей;</a:t>
                      </a:r>
                      <a:endParaRPr lang="ru-RU" sz="18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26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оценочные средства не содержат задания закрытого типа на установление соответствия; задания закрытого типа на установление последовательности; задания комбинированного типа с выбором одного или нескольких верных ответов; задания открытого типа с развернутым ответом;</a:t>
                      </a:r>
                      <a:endParaRPr lang="ru-RU" sz="18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713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подготовка обучающихся к написанию диагностической работы по дисциплинам, МДК, а не по компетенциям в соответствии с оценочными средствами;</a:t>
                      </a:r>
                      <a:endParaRPr lang="ru-RU" sz="18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3981"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 наличии 2 ФГОС по специальности с разным нормативным сроком подготовка к диагностической</a:t>
                      </a:r>
                      <a:r>
                        <a:rPr lang="ru-RU" sz="1800" b="0" i="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работе только обучающихся выпускного курса</a:t>
                      </a: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18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231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>
                <a:solidFill>
                  <a:srgbClr val="90C226"/>
                </a:solidFill>
              </a:rPr>
              <a:pPr/>
              <a:t>4</a:t>
            </a:fld>
            <a:endParaRPr lang="ru-RU">
              <a:solidFill>
                <a:srgbClr val="90C226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71633"/>
            <a:ext cx="12192000" cy="369332"/>
          </a:xfrm>
          <a:prstGeom prst="rect">
            <a:avLst/>
          </a:prstGeom>
          <a:solidFill>
            <a:srgbClr val="FFFFFF"/>
          </a:solidFill>
          <a:ln w="57150">
            <a:solidFill>
              <a:srgbClr val="8EC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algn="ctr" defTabSz="914400" eaLnBrk="1" hangingPunct="1">
              <a:spcBef>
                <a:spcPct val="50000"/>
              </a:spcBef>
              <a:defRPr/>
            </a:pP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Наличие внутренней системы оценки качества образования - АП4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257774"/>
              </p:ext>
            </p:extLst>
          </p:nvPr>
        </p:nvGraphicFramePr>
        <p:xfrm>
          <a:off x="0" y="457200"/>
          <a:ext cx="12192000" cy="2488747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2192000"/>
              </a:tblGrid>
              <a:tr h="961953"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</a:t>
                      </a:r>
                      <a:r>
                        <a:rPr lang="ru-RU" sz="1800" b="0" i="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результатов опросов работодателей, педагогических работников, обучающихся только за текущий учебный год, а не за весь период реализации образовательной программы</a:t>
                      </a: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18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2632"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отсутствие в отчете о результатах </a:t>
                      </a:r>
                      <a:r>
                        <a:rPr lang="ru-RU" sz="1800" b="0" i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самообследования</a:t>
                      </a: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информации о результатах опросов</a:t>
                      </a:r>
                      <a:r>
                        <a:rPr lang="ru-RU" sz="1800" b="0" i="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работодателей, педагогических работников, обучающихся</a:t>
                      </a: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18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2632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наличие в положении о внутренней системе оценки качества образования недействующих нормативно-правовых актов федерального уровня</a:t>
                      </a:r>
                      <a:endParaRPr lang="ru-RU" sz="18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450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>
                <a:solidFill>
                  <a:srgbClr val="90C226"/>
                </a:solidFill>
              </a:rPr>
              <a:pPr/>
              <a:t>5</a:t>
            </a:fld>
            <a:endParaRPr lang="ru-RU">
              <a:solidFill>
                <a:srgbClr val="90C226"/>
              </a:solidFill>
            </a:endParaRPr>
          </a:p>
        </p:txBody>
      </p:sp>
      <p:sp>
        <p:nvSpPr>
          <p:cNvPr id="5" name="Text Box 6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0" y="108857"/>
            <a:ext cx="12192000" cy="646331"/>
          </a:xfrm>
          <a:prstGeom prst="rect">
            <a:avLst/>
          </a:prstGeom>
          <a:solidFill>
            <a:srgbClr val="FFFFFF"/>
          </a:solidFill>
          <a:ln w="57150">
            <a:solidFill>
              <a:srgbClr val="8EC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algn="ctr" defTabSz="914400" eaLnBrk="1" hangingPunct="1">
              <a:spcBef>
                <a:spcPct val="50000"/>
              </a:spcBef>
              <a:defRPr/>
            </a:pPr>
            <a:r>
              <a:rPr lang="ru-RU" b="1" dirty="0" smtClean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Из опыта работы ПОО</a:t>
            </a:r>
            <a:endParaRPr lang="ru-RU" b="1" dirty="0">
              <a:solidFill>
                <a:prstClr val="black"/>
              </a:solidFill>
              <a:latin typeface="Times New Roman"/>
              <a:ea typeface="Calibri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643210"/>
              </p:ext>
            </p:extLst>
          </p:nvPr>
        </p:nvGraphicFramePr>
        <p:xfrm>
          <a:off x="0" y="794656"/>
          <a:ext cx="12192000" cy="6063343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2192000"/>
              </a:tblGrid>
              <a:tr h="2037367"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Электронное расписание </a:t>
                      </a:r>
                    </a:p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en-US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https://bincol.ru/rasp/</a:t>
                      </a: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  <a:hlinkClick r:id="rId3"/>
                        </a:rPr>
                        <a:t>http://alcol.deltabest.ru/shedule/main/</a:t>
                      </a: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https://rasp.belpedcol.ru/cg.htm</a:t>
                      </a: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800" b="0" i="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18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222420"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Оценочные средства </a:t>
                      </a:r>
                      <a:r>
                        <a:rPr lang="en-US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  <a:hlinkClick r:id="rId5"/>
                        </a:rPr>
                        <a:t>http://www.alcollege.ru/deyatelnost/akkreditatsionnaya-ekspertiza/109-10-02-05-obespechenie-informatsionnoj-bezopasnosti-avtomatizirovannykh-sistem/1327-obrazovatelnaya-programma.html</a:t>
                      </a: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800" b="0" i="0" baseline="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18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00889"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Доступ к информационным ресурсам:</a:t>
                      </a: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800" b="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en-US" sz="1800" b="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  <a:hlinkClick r:id="rId6"/>
                        </a:rPr>
                        <a:t>https://korsht.ru/14975-2/</a:t>
                      </a:r>
                      <a:r>
                        <a:rPr lang="ru-RU" sz="1800" b="0" i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8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00889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18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00889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18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00889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18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46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1033</TotalTime>
  <Words>565</Words>
  <Application>Microsoft Office PowerPoint</Application>
  <PresentationFormat>Произвольный</PresentationFormat>
  <Paragraphs>39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3_Аспект</vt:lpstr>
      <vt:lpstr>О подготовке к процедуре государственной аккредитации образовательной деятельности (типичные ошибки)</vt:lpstr>
      <vt:lpstr>Презентация PowerPoint</vt:lpstr>
      <vt:lpstr>Презентация PowerPoint</vt:lpstr>
      <vt:lpstr>Презентация PowerPoint</vt:lpstr>
      <vt:lpstr>Из опыта работы ПОО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harkee</dc:creator>
  <cp:lastModifiedBy>Ирина Александровна Злобина</cp:lastModifiedBy>
  <cp:revision>82</cp:revision>
  <cp:lastPrinted>2025-03-26T06:39:25Z</cp:lastPrinted>
  <dcterms:created xsi:type="dcterms:W3CDTF">2018-06-28T07:03:43Z</dcterms:created>
  <dcterms:modified xsi:type="dcterms:W3CDTF">2025-03-26T06:57:51Z</dcterms:modified>
</cp:coreProperties>
</file>