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sldIdLst>
    <p:sldId id="277" r:id="rId3"/>
    <p:sldId id="267" r:id="rId4"/>
    <p:sldId id="257" r:id="rId5"/>
    <p:sldId id="271" r:id="rId6"/>
    <p:sldId id="279" r:id="rId7"/>
    <p:sldId id="268" r:id="rId8"/>
    <p:sldId id="278" r:id="rId9"/>
    <p:sldId id="272" r:id="rId10"/>
    <p:sldId id="274" r:id="rId11"/>
    <p:sldId id="258" r:id="rId12"/>
    <p:sldId id="259" r:id="rId13"/>
    <p:sldId id="260" r:id="rId14"/>
    <p:sldId id="275" r:id="rId15"/>
    <p:sldId id="262" r:id="rId16"/>
    <p:sldId id="264" r:id="rId17"/>
    <p:sldId id="276" r:id="rId18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29" y="-77"/>
      </p:cViewPr>
      <p:guideLst>
        <p:guide orient="horz" pos="2880"/>
        <p:guide pos="21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Мин значение допустимое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13.02.2013</c:v>
                </c:pt>
                <c:pt idx="1">
                  <c:v>15.01.2020</c:v>
                </c:pt>
                <c:pt idx="2">
                  <c:v>15.02.2014</c:v>
                </c:pt>
                <c:pt idx="3">
                  <c:v>15.02.2018</c:v>
                </c:pt>
                <c:pt idx="4">
                  <c:v>23.01.2017</c:v>
                </c:pt>
                <c:pt idx="5">
                  <c:v>23.02.2007</c:v>
                </c:pt>
                <c:pt idx="6">
                  <c:v>43.02.15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40</c:v>
                </c:pt>
                <c:pt idx="1">
                  <c:v>40</c:v>
                </c:pt>
                <c:pt idx="2">
                  <c:v>40</c:v>
                </c:pt>
                <c:pt idx="3">
                  <c:v>40</c:v>
                </c:pt>
                <c:pt idx="4">
                  <c:v>40</c:v>
                </c:pt>
                <c:pt idx="5">
                  <c:v>40</c:v>
                </c:pt>
                <c:pt idx="6">
                  <c:v>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Мин значение итогового балла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13.02.2013</c:v>
                </c:pt>
                <c:pt idx="1">
                  <c:v>15.01.2020</c:v>
                </c:pt>
                <c:pt idx="2">
                  <c:v>15.02.2014</c:v>
                </c:pt>
                <c:pt idx="3">
                  <c:v>15.02.2018</c:v>
                </c:pt>
                <c:pt idx="4">
                  <c:v>23.01.2017</c:v>
                </c:pt>
                <c:pt idx="5">
                  <c:v>23.02.2007</c:v>
                </c:pt>
                <c:pt idx="6">
                  <c:v>43.02.15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30</c:v>
                </c:pt>
                <c:pt idx="1">
                  <c:v>60</c:v>
                </c:pt>
                <c:pt idx="2">
                  <c:v>40</c:v>
                </c:pt>
                <c:pt idx="3">
                  <c:v>30</c:v>
                </c:pt>
                <c:pt idx="4">
                  <c:v>60</c:v>
                </c:pt>
                <c:pt idx="5">
                  <c:v>70</c:v>
                </c:pt>
                <c:pt idx="6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159168"/>
        <c:axId val="71050368"/>
      </c:barChart>
      <c:catAx>
        <c:axId val="71159168"/>
        <c:scaling>
          <c:orientation val="minMax"/>
        </c:scaling>
        <c:delete val="0"/>
        <c:axPos val="b"/>
        <c:majorTickMark val="out"/>
        <c:minorTickMark val="none"/>
        <c:tickLblPos val="nextTo"/>
        <c:crossAx val="71050368"/>
        <c:crosses val="autoZero"/>
        <c:auto val="1"/>
        <c:lblAlgn val="ctr"/>
        <c:lblOffset val="100"/>
        <c:noMultiLvlLbl val="0"/>
      </c:catAx>
      <c:valAx>
        <c:axId val="710503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11591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78"/>
            <a:ext cx="103632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8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423D67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3/26/2025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029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6272653" y="5"/>
            <a:ext cx="5918188" cy="685592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3/26/2025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839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F386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F386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5" y="157735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5" y="1577350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F386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6A624-DC25-4C38-AE38-2E1428BD831B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9B285-375A-4412-8CBE-90A03669DDC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8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838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4"/>
            <a:ext cx="103632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7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3/26/2025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767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423D67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3/26/2025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96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53282"/>
            <a:ext cx="842725" cy="876395"/>
          </a:xfrm>
          <a:custGeom>
            <a:avLst/>
            <a:gdLst/>
            <a:ahLst/>
            <a:cxnLst/>
            <a:rect l="l" t="t" r="r" b="b"/>
            <a:pathLst>
              <a:path w="739140" h="966469">
                <a:moveTo>
                  <a:pt x="739140" y="966351"/>
                </a:moveTo>
                <a:lnTo>
                  <a:pt x="574548" y="966351"/>
                </a:lnTo>
                <a:lnTo>
                  <a:pt x="0" y="215187"/>
                </a:lnTo>
                <a:lnTo>
                  <a:pt x="0" y="0"/>
                </a:lnTo>
                <a:lnTo>
                  <a:pt x="739140" y="966351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" y="214585"/>
            <a:ext cx="710959" cy="739351"/>
          </a:xfrm>
          <a:custGeom>
            <a:avLst/>
            <a:gdLst/>
            <a:ahLst/>
            <a:cxnLst/>
            <a:rect l="l" t="t" r="r" b="b"/>
            <a:pathLst>
              <a:path w="623570" h="815340">
                <a:moveTo>
                  <a:pt x="623316" y="814923"/>
                </a:moveTo>
                <a:lnTo>
                  <a:pt x="458724" y="814923"/>
                </a:lnTo>
                <a:lnTo>
                  <a:pt x="0" y="215187"/>
                </a:lnTo>
                <a:lnTo>
                  <a:pt x="0" y="0"/>
                </a:lnTo>
                <a:lnTo>
                  <a:pt x="623316" y="814923"/>
                </a:lnTo>
                <a:close/>
              </a:path>
            </a:pathLst>
          </a:custGeom>
          <a:solidFill>
            <a:srgbClr val="A1A1DA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1737" y="1382"/>
            <a:ext cx="719647" cy="718622"/>
          </a:xfrm>
          <a:custGeom>
            <a:avLst/>
            <a:gdLst/>
            <a:ahLst/>
            <a:cxnLst/>
            <a:rect l="l" t="t" r="r" b="b"/>
            <a:pathLst>
              <a:path w="631190" h="792480">
                <a:moveTo>
                  <a:pt x="630936" y="792480"/>
                </a:moveTo>
                <a:lnTo>
                  <a:pt x="0" y="0"/>
                </a:lnTo>
                <a:lnTo>
                  <a:pt x="630936" y="0"/>
                </a:lnTo>
                <a:lnTo>
                  <a:pt x="630936" y="792480"/>
                </a:lnTo>
                <a:close/>
              </a:path>
            </a:pathLst>
          </a:custGeom>
          <a:solidFill>
            <a:srgbClr val="565087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11026664" y="219735"/>
            <a:ext cx="726306" cy="5196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423D67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5" y="1577348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5" y="1577348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3/26/2025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230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45257" y="214377"/>
            <a:ext cx="530148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1F386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49101" y="1478417"/>
            <a:ext cx="1009380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9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9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9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2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53282"/>
            <a:ext cx="842725" cy="876395"/>
          </a:xfrm>
          <a:custGeom>
            <a:avLst/>
            <a:gdLst/>
            <a:ahLst/>
            <a:cxnLst/>
            <a:rect l="l" t="t" r="r" b="b"/>
            <a:pathLst>
              <a:path w="739140" h="966469">
                <a:moveTo>
                  <a:pt x="739140" y="966351"/>
                </a:moveTo>
                <a:lnTo>
                  <a:pt x="574548" y="966351"/>
                </a:lnTo>
                <a:lnTo>
                  <a:pt x="0" y="215187"/>
                </a:lnTo>
                <a:lnTo>
                  <a:pt x="0" y="0"/>
                </a:lnTo>
                <a:lnTo>
                  <a:pt x="739140" y="966351"/>
                </a:lnTo>
                <a:close/>
              </a:path>
            </a:pathLst>
          </a:custGeom>
          <a:solidFill>
            <a:srgbClr val="D8D8D8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" y="214585"/>
            <a:ext cx="710959" cy="739351"/>
          </a:xfrm>
          <a:custGeom>
            <a:avLst/>
            <a:gdLst/>
            <a:ahLst/>
            <a:cxnLst/>
            <a:rect l="l" t="t" r="r" b="b"/>
            <a:pathLst>
              <a:path w="623570" h="815340">
                <a:moveTo>
                  <a:pt x="623316" y="814923"/>
                </a:moveTo>
                <a:lnTo>
                  <a:pt x="458724" y="814923"/>
                </a:lnTo>
                <a:lnTo>
                  <a:pt x="0" y="215187"/>
                </a:lnTo>
                <a:lnTo>
                  <a:pt x="0" y="0"/>
                </a:lnTo>
                <a:lnTo>
                  <a:pt x="623316" y="814923"/>
                </a:lnTo>
                <a:close/>
              </a:path>
            </a:pathLst>
          </a:custGeom>
          <a:solidFill>
            <a:srgbClr val="A1A1DA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1737" y="1382"/>
            <a:ext cx="719647" cy="718622"/>
          </a:xfrm>
          <a:custGeom>
            <a:avLst/>
            <a:gdLst/>
            <a:ahLst/>
            <a:cxnLst/>
            <a:rect l="l" t="t" r="r" b="b"/>
            <a:pathLst>
              <a:path w="631190" h="792480">
                <a:moveTo>
                  <a:pt x="630936" y="792480"/>
                </a:moveTo>
                <a:lnTo>
                  <a:pt x="0" y="0"/>
                </a:lnTo>
                <a:lnTo>
                  <a:pt x="630936" y="0"/>
                </a:lnTo>
                <a:lnTo>
                  <a:pt x="630936" y="792480"/>
                </a:lnTo>
                <a:close/>
              </a:path>
            </a:pathLst>
          </a:custGeom>
          <a:solidFill>
            <a:srgbClr val="565087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25419" y="421005"/>
            <a:ext cx="9941164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423D67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93709" y="1778124"/>
            <a:ext cx="1060459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7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7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3/26/2025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7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39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2812869" y="2037807"/>
            <a:ext cx="6891021" cy="2286000"/>
          </a:xfrm>
        </p:spPr>
        <p:txBody>
          <a:bodyPr>
            <a:noAutofit/>
          </a:bodyPr>
          <a:lstStyle/>
          <a:p>
            <a:pPr marL="182880" indent="0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«О результатах самодиагностики по показателям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аккредитационного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мониторинга по образовательным программам, которые не приняли участие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аккредитационном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мониторинге в 2023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году»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3733" t="44347" r="76600" b="27054"/>
          <a:stretch>
            <a:fillRect/>
          </a:stretch>
        </p:blipFill>
        <p:spPr bwMode="auto">
          <a:xfrm>
            <a:off x="9570165" y="188640"/>
            <a:ext cx="2192202" cy="22279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622306" y="6200957"/>
            <a:ext cx="3234267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tx1"/>
                </a:solidFill>
              </a:rPr>
              <a:t>27.03.2025 г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Герб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51" y="439235"/>
            <a:ext cx="1877098" cy="197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812869" y="4392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cap="all" spc="-100" dirty="0"/>
              <a:t>Министерство образования  Белгородской области</a:t>
            </a:r>
          </a:p>
          <a:p>
            <a:pPr algn="ctr">
              <a:defRPr/>
            </a:pPr>
            <a:r>
              <a:rPr lang="ru-RU" b="1" cap="all" spc="-100" dirty="0"/>
              <a:t>ОГАПОУ «ВИТ»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66367" y="500988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/>
              <a:t>Сурова Ольга Александровна, </a:t>
            </a:r>
          </a:p>
          <a:p>
            <a:pPr algn="r"/>
            <a:r>
              <a:rPr lang="ru-RU" b="1" dirty="0"/>
              <a:t>заместитель директора ОГАПОУ «ВИТ»</a:t>
            </a:r>
          </a:p>
        </p:txBody>
      </p:sp>
    </p:spTree>
    <p:extLst>
      <p:ext uri="{BB962C8B-B14F-4D97-AF65-F5344CB8AC3E}">
        <p14:creationId xmlns:p14="http://schemas.microsoft.com/office/powerpoint/2010/main" val="3461952829"/>
      </p:ext>
    </p:extLst>
  </p:cSld>
  <p:clrMapOvr>
    <a:masterClrMapping/>
  </p:clrMapOvr>
  <p:transition spd="slow" advTm="54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84122" y="143636"/>
            <a:ext cx="6221477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8407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Показатель</a:t>
            </a:r>
            <a:r>
              <a:rPr sz="1600" b="1" spc="-4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>
                <a:solidFill>
                  <a:srgbClr val="1F3863"/>
                </a:solidFill>
                <a:latin typeface="Times New Roman"/>
                <a:cs typeface="Times New Roman"/>
              </a:rPr>
              <a:t>АП2</a:t>
            </a:r>
            <a:endParaRPr sz="1600" dirty="0">
              <a:latin typeface="Times New Roman"/>
              <a:cs typeface="Times New Roman"/>
            </a:endParaRPr>
          </a:p>
          <a:p>
            <a:pPr marL="12700" marR="5080" indent="43815" algn="just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«Доля выпускников, трудоустроившихся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в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течение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календарного года, 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следующего за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годом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выпуска,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в общей численности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выпускников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по  образовательной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программе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среднего профессионального</a:t>
            </a:r>
            <a:r>
              <a:rPr sz="1600" spc="-5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образования»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82000" y="143635"/>
            <a:ext cx="335280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Количество</a:t>
            </a:r>
            <a:r>
              <a:rPr sz="1600" b="1" spc="-5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баллов: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51% и более – 20</a:t>
            </a:r>
            <a:r>
              <a:rPr sz="1600" spc="-12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31% - 50% – 10</a:t>
            </a:r>
            <a:r>
              <a:rPr sz="1600" spc="-12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менее 31% – 0</a:t>
            </a:r>
            <a:r>
              <a:rPr sz="1600" spc="-6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11354" y="4191000"/>
            <a:ext cx="323088" cy="1905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524000" y="3905981"/>
            <a:ext cx="8975343" cy="24750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Управленческ</a:t>
            </a:r>
            <a:r>
              <a:rPr lang="ru-RU"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ой</a:t>
            </a: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команд</a:t>
            </a:r>
            <a:r>
              <a:rPr lang="ru-RU"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е</a:t>
            </a: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П</a:t>
            </a: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ОО</a:t>
            </a:r>
            <a:r>
              <a:rPr sz="1600" spc="5" dirty="0" smtClean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необходимо:</a:t>
            </a:r>
            <a:endParaRPr sz="1600" dirty="0">
              <a:latin typeface="Times New Roman"/>
              <a:cs typeface="Times New Roman"/>
            </a:endParaRPr>
          </a:p>
          <a:p>
            <a:pPr marL="184785" indent="-172085">
              <a:lnSpc>
                <a:spcPct val="100000"/>
              </a:lnSpc>
              <a:buChar char="-"/>
              <a:tabLst>
                <a:tab pos="185420" algn="l"/>
              </a:tabLst>
            </a:pP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проанализировать </a:t>
            </a:r>
            <a:r>
              <a:rPr sz="1600" spc="-10" dirty="0">
                <a:solidFill>
                  <a:srgbClr val="1F3863"/>
                </a:solidFill>
                <a:latin typeface="Times New Roman"/>
                <a:cs typeface="Times New Roman"/>
              </a:rPr>
              <a:t>условия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для содействия занятости</a:t>
            </a:r>
            <a:r>
              <a:rPr sz="1600" spc="3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 err="1">
                <a:solidFill>
                  <a:srgbClr val="1F3863"/>
                </a:solidFill>
                <a:latin typeface="Times New Roman"/>
                <a:cs typeface="Times New Roman"/>
              </a:rPr>
              <a:t>выпускников</a:t>
            </a: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;</a:t>
            </a:r>
            <a:endParaRPr lang="ru-RU" sz="1600" spc="-5" dirty="0" smtClean="0">
              <a:solidFill>
                <a:srgbClr val="1F3863"/>
              </a:solidFill>
              <a:latin typeface="Times New Roman"/>
              <a:cs typeface="Times New Roman"/>
            </a:endParaRPr>
          </a:p>
          <a:p>
            <a:pPr marL="184785" indent="-172085">
              <a:buFontTx/>
              <a:buChar char="-"/>
              <a:tabLst>
                <a:tab pos="185420" algn="l"/>
              </a:tabLst>
            </a:pPr>
            <a:r>
              <a:rPr lang="ru-RU"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выстроить систему партнёрских отношений с организациями – потенциальными</a:t>
            </a:r>
            <a:r>
              <a:rPr lang="ru-RU" sz="1600" spc="114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lang="ru-RU"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работодателями;</a:t>
            </a:r>
            <a:endParaRPr lang="ru-RU" sz="1600" dirty="0">
              <a:latin typeface="Times New Roman"/>
              <a:cs typeface="Times New Roman"/>
            </a:endParaRPr>
          </a:p>
          <a:p>
            <a:pPr marL="184785" indent="-172085">
              <a:lnSpc>
                <a:spcPct val="100000"/>
              </a:lnSpc>
              <a:buChar char="-"/>
              <a:tabLst>
                <a:tab pos="185420" algn="l"/>
              </a:tabLst>
            </a:pPr>
            <a:r>
              <a:rPr lang="ru-RU"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активизировать работу по заключению целевых договоров;</a:t>
            </a:r>
          </a:p>
          <a:p>
            <a:pPr marL="184785" indent="-172085">
              <a:lnSpc>
                <a:spcPct val="100000"/>
              </a:lnSpc>
              <a:buChar char="-"/>
              <a:tabLst>
                <a:tab pos="185420" algn="l"/>
              </a:tabLst>
            </a:pPr>
            <a:r>
              <a:rPr lang="ru-RU"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вести постоянный мониторинг раннего трудоустройства </a:t>
            </a:r>
            <a:r>
              <a:rPr lang="ru-RU"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студентов;</a:t>
            </a:r>
          </a:p>
          <a:p>
            <a:pPr marL="184785" indent="-172085">
              <a:lnSpc>
                <a:spcPct val="100000"/>
              </a:lnSpc>
              <a:buChar char="-"/>
              <a:tabLst>
                <a:tab pos="185420" algn="l"/>
              </a:tabLst>
            </a:pPr>
            <a:r>
              <a:rPr lang="ru-RU"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Информировать студентов об условиях получения статуса «</a:t>
            </a:r>
            <a:r>
              <a:rPr lang="ru-RU" sz="1600"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самозанятый</a:t>
            </a:r>
            <a:r>
              <a:rPr lang="ru-RU"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», «индивидуальный предприниматель»</a:t>
            </a:r>
            <a:endParaRPr sz="1600" dirty="0">
              <a:latin typeface="Times New Roman"/>
              <a:cs typeface="Times New Roman"/>
            </a:endParaRPr>
          </a:p>
          <a:p>
            <a:pPr marL="184785" indent="-172085">
              <a:lnSpc>
                <a:spcPct val="100000"/>
              </a:lnSpc>
              <a:buChar char="-"/>
              <a:tabLst>
                <a:tab pos="185420" algn="l"/>
              </a:tabLst>
            </a:pPr>
            <a:r>
              <a:rPr sz="1600"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мониторинг</a:t>
            </a: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занятости</a:t>
            </a:r>
            <a:r>
              <a:rPr sz="1600" spc="-40" dirty="0" smtClean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выпускников</a:t>
            </a:r>
            <a:r>
              <a:rPr lang="ru-RU"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 для оказания оперативной помощи в трудоустройстве</a:t>
            </a: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marL="184785" indent="-172085">
              <a:lnSpc>
                <a:spcPct val="100000"/>
              </a:lnSpc>
              <a:buChar char="-"/>
              <a:tabLst>
                <a:tab pos="185420" algn="l"/>
              </a:tabLst>
            </a:pP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скорректировать планы мероприятия (дорожные карты) по содействию занятости</a:t>
            </a:r>
            <a:r>
              <a:rPr sz="1600" spc="15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выпускников;</a:t>
            </a:r>
            <a:endParaRPr sz="1600" dirty="0">
              <a:latin typeface="Times New Roman"/>
              <a:cs typeface="Times New Roman"/>
            </a:endParaRPr>
          </a:p>
          <a:p>
            <a:pPr marL="184785" indent="-172085">
              <a:lnSpc>
                <a:spcPct val="100000"/>
              </a:lnSpc>
              <a:buChar char="-"/>
              <a:tabLst>
                <a:tab pos="185420" algn="l"/>
              </a:tabLst>
            </a:pPr>
            <a:r>
              <a:rPr sz="1600"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проводить</a:t>
            </a: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F3863"/>
                </a:solidFill>
                <a:latin typeface="Times New Roman"/>
                <a:cs typeface="Times New Roman"/>
              </a:rPr>
              <a:t>адресную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работу с </a:t>
            </a:r>
            <a:r>
              <a:rPr sz="1600" spc="-10" dirty="0">
                <a:solidFill>
                  <a:srgbClr val="1F3863"/>
                </a:solidFill>
                <a:latin typeface="Times New Roman"/>
                <a:cs typeface="Times New Roman"/>
              </a:rPr>
              <a:t>выпускниками,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находящимися под риском</a:t>
            </a:r>
            <a:r>
              <a:rPr sz="1600" spc="18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F3863"/>
                </a:solidFill>
                <a:latin typeface="Times New Roman"/>
                <a:cs typeface="Times New Roman"/>
              </a:rPr>
              <a:t>нетрудоустройства</a:t>
            </a:r>
            <a:r>
              <a:rPr sz="1200" spc="-10" dirty="0">
                <a:solidFill>
                  <a:srgbClr val="1F3863"/>
                </a:solidFill>
                <a:latin typeface="Times New Roman"/>
                <a:cs typeface="Times New Roman"/>
              </a:rPr>
              <a:t>.</a:t>
            </a:r>
            <a:endParaRPr sz="1200" dirty="0">
              <a:latin typeface="Times New Roman"/>
              <a:cs typeface="Times New Roman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922020"/>
              </p:ext>
            </p:extLst>
          </p:nvPr>
        </p:nvGraphicFramePr>
        <p:xfrm>
          <a:off x="1201665" y="2045732"/>
          <a:ext cx="9442704" cy="16201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5335"/>
                <a:gridCol w="1371600"/>
                <a:gridCol w="1219200"/>
                <a:gridCol w="1600200"/>
                <a:gridCol w="1447800"/>
                <a:gridCol w="1085357"/>
                <a:gridCol w="1253212"/>
              </a:tblGrid>
              <a:tr h="12714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13.02.13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15.01.20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.02.14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15.02.18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23.01.17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23.02.07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43.02.15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046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 (не было выпуска)</a:t>
                      </a:r>
                      <a:endParaRPr lang="ru-RU" sz="1800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 (не было выпуска)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 (не было выпуска)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34669" y="407288"/>
            <a:ext cx="4745355" cy="90986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1825"/>
              </a:lnSpc>
              <a:spcBef>
                <a:spcPts val="95"/>
              </a:spcBef>
            </a:pPr>
            <a:r>
              <a:rPr sz="1600" b="1" spc="-10" dirty="0">
                <a:solidFill>
                  <a:srgbClr val="1F3863"/>
                </a:solidFill>
                <a:latin typeface="Times New Roman"/>
                <a:cs typeface="Times New Roman"/>
              </a:rPr>
              <a:t>Показатель</a:t>
            </a:r>
            <a:r>
              <a:rPr sz="1600" b="1" spc="3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spc="-10" dirty="0">
                <a:solidFill>
                  <a:srgbClr val="1F3863"/>
                </a:solidFill>
                <a:latin typeface="Times New Roman"/>
                <a:cs typeface="Times New Roman"/>
              </a:rPr>
              <a:t>АП3</a:t>
            </a:r>
            <a:endParaRPr sz="1600" dirty="0">
              <a:latin typeface="Times New Roman"/>
              <a:cs typeface="Times New Roman"/>
            </a:endParaRPr>
          </a:p>
          <a:p>
            <a:pPr marL="12700" marR="5080" algn="ctr">
              <a:lnSpc>
                <a:spcPts val="1730"/>
              </a:lnSpc>
              <a:spcBef>
                <a:spcPts val="120"/>
              </a:spcBef>
            </a:pPr>
            <a:r>
              <a:rPr sz="1600" spc="-10" dirty="0">
                <a:solidFill>
                  <a:srgbClr val="1F3863"/>
                </a:solidFill>
                <a:latin typeface="Times New Roman"/>
                <a:cs typeface="Times New Roman"/>
              </a:rPr>
              <a:t>«Участие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обучающихся образовательной организации  в оценочных процедурах, </a:t>
            </a:r>
            <a:r>
              <a:rPr sz="1600" spc="-10" dirty="0">
                <a:solidFill>
                  <a:srgbClr val="1F3863"/>
                </a:solidFill>
                <a:latin typeface="Times New Roman"/>
                <a:cs typeface="Times New Roman"/>
              </a:rPr>
              <a:t>проведенных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в</a:t>
            </a:r>
            <a:r>
              <a:rPr sz="1600" spc="9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рамках</a:t>
            </a:r>
            <a:endParaRPr sz="1600" dirty="0">
              <a:latin typeface="Times New Roman"/>
              <a:cs typeface="Times New Roman"/>
            </a:endParaRPr>
          </a:p>
          <a:p>
            <a:pPr marL="1905" algn="ctr">
              <a:lnSpc>
                <a:spcPts val="1705"/>
              </a:lnSpc>
            </a:pP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мониторинга системы</a:t>
            </a:r>
            <a:r>
              <a:rPr sz="1600" spc="6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образования»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843520" y="509143"/>
            <a:ext cx="3205480" cy="7521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478790">
              <a:lnSpc>
                <a:spcPct val="100000"/>
              </a:lnSpc>
              <a:spcBef>
                <a:spcPts val="105"/>
              </a:spcBef>
            </a:pP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Количество баллов: 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принимали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участие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–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10 баллов 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не принимали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участие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–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0</a:t>
            </a:r>
            <a:r>
              <a:rPr sz="1600" b="1" spc="-5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34669" y="4191000"/>
            <a:ext cx="408331" cy="16901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998726" y="5157675"/>
            <a:ext cx="8362950" cy="856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1F3863"/>
                </a:solidFill>
                <a:latin typeface="Times New Roman"/>
                <a:cs typeface="Times New Roman"/>
              </a:rPr>
              <a:t>Управленческим </a:t>
            </a:r>
            <a:r>
              <a:rPr sz="1800" dirty="0" err="1">
                <a:solidFill>
                  <a:srgbClr val="1F3863"/>
                </a:solidFill>
                <a:latin typeface="Times New Roman"/>
                <a:cs typeface="Times New Roman"/>
              </a:rPr>
              <a:t>командам</a:t>
            </a:r>
            <a:r>
              <a:rPr sz="180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lang="ru-RU" sz="1800" dirty="0" smtClean="0">
                <a:solidFill>
                  <a:srgbClr val="1F3863"/>
                </a:solidFill>
                <a:latin typeface="Times New Roman"/>
                <a:cs typeface="Times New Roman"/>
              </a:rPr>
              <a:t>П</a:t>
            </a:r>
            <a:r>
              <a:rPr sz="18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ОО </a:t>
            </a:r>
            <a:r>
              <a:rPr sz="1800" spc="-5" dirty="0">
                <a:solidFill>
                  <a:srgbClr val="1F3863"/>
                </a:solidFill>
                <a:latin typeface="Times New Roman"/>
                <a:cs typeface="Times New Roman"/>
              </a:rPr>
              <a:t>осуществлять контроль за </a:t>
            </a:r>
            <a:r>
              <a:rPr sz="1800" spc="-5" dirty="0" err="1">
                <a:solidFill>
                  <a:srgbClr val="1F3863"/>
                </a:solidFill>
                <a:latin typeface="Times New Roman"/>
                <a:cs typeface="Times New Roman"/>
              </a:rPr>
              <a:t>предоставлением</a:t>
            </a:r>
            <a:r>
              <a:rPr sz="1800" spc="7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800"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сведений</a:t>
            </a:r>
            <a:r>
              <a:rPr lang="ru-RU" spc="-5" dirty="0">
                <a:solidFill>
                  <a:srgbClr val="1F3863"/>
                </a:solidFill>
                <a:latin typeface="Times New Roman"/>
                <a:cs typeface="Times New Roman"/>
              </a:rPr>
              <a:t>  </a:t>
            </a:r>
            <a:r>
              <a:rPr lang="ru-RU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об участниках ВПР</a:t>
            </a:r>
            <a:endParaRPr lang="ru-RU" sz="1800" spc="-5" dirty="0" smtClean="0">
              <a:solidFill>
                <a:srgbClr val="1F3863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800" dirty="0">
              <a:latin typeface="Times New Roman"/>
              <a:cs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665143"/>
              </p:ext>
            </p:extLst>
          </p:nvPr>
        </p:nvGraphicFramePr>
        <p:xfrm>
          <a:off x="1371600" y="2472148"/>
          <a:ext cx="9442704" cy="16201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5335"/>
                <a:gridCol w="1371600"/>
                <a:gridCol w="1219200"/>
                <a:gridCol w="1600200"/>
                <a:gridCol w="1447800"/>
                <a:gridCol w="1085357"/>
                <a:gridCol w="1253212"/>
              </a:tblGrid>
              <a:tr h="12714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13.02.13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15.01.20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.02.14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15.02.18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23.01.17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23.02.07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43.02.15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046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(2024)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(2022)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(2023)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(2024)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(2022)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(2023,2024)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(2023, 2024)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552" y="254889"/>
            <a:ext cx="8435848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b="1" spc="-5" dirty="0" err="1">
                <a:solidFill>
                  <a:srgbClr val="1F3863"/>
                </a:solidFill>
                <a:latin typeface="Times New Roman"/>
                <a:cs typeface="Times New Roman"/>
              </a:rPr>
              <a:t>Показатель</a:t>
            </a:r>
            <a:r>
              <a:rPr sz="1600" b="1" spc="-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АП</a:t>
            </a:r>
            <a:r>
              <a:rPr lang="ru-RU" sz="1600" b="1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4</a:t>
            </a:r>
            <a:endParaRPr sz="1600" dirty="0">
              <a:latin typeface="Times New Roman"/>
              <a:cs typeface="Times New Roman"/>
            </a:endParaRPr>
          </a:p>
          <a:p>
            <a:pPr marL="12065" marR="5080" indent="-5080"/>
            <a:r>
              <a:rPr sz="1600" spc="-15" dirty="0" smtClean="0">
                <a:solidFill>
                  <a:srgbClr val="1F3863"/>
                </a:solidFill>
                <a:latin typeface="Times New Roman"/>
                <a:cs typeface="Times New Roman"/>
              </a:rPr>
              <a:t>«</a:t>
            </a:r>
            <a:r>
              <a:rPr lang="ru-RU" sz="1600" spc="5" dirty="0" smtClean="0">
                <a:latin typeface="Times New Roman"/>
                <a:cs typeface="Times New Roman"/>
              </a:rPr>
              <a:t>М</a:t>
            </a:r>
            <a:r>
              <a:rPr lang="ru-RU" sz="1600" spc="-35" dirty="0" smtClean="0">
                <a:latin typeface="Times New Roman"/>
                <a:cs typeface="Times New Roman"/>
              </a:rPr>
              <a:t>е</a:t>
            </a:r>
            <a:r>
              <a:rPr lang="ru-RU" sz="1600" spc="-10" dirty="0" smtClean="0">
                <a:latin typeface="Times New Roman"/>
                <a:cs typeface="Times New Roman"/>
              </a:rPr>
              <a:t>д</a:t>
            </a:r>
            <a:r>
              <a:rPr lang="ru-RU" sz="1600" dirty="0" smtClean="0">
                <a:latin typeface="Times New Roman"/>
                <a:cs typeface="Times New Roman"/>
              </a:rPr>
              <a:t>иа</a:t>
            </a:r>
            <a:r>
              <a:rPr lang="ru-RU" sz="1600" spc="-5" dirty="0" smtClean="0">
                <a:latin typeface="Times New Roman"/>
                <a:cs typeface="Times New Roman"/>
              </a:rPr>
              <a:t>нн</a:t>
            </a:r>
            <a:r>
              <a:rPr lang="ru-RU" sz="1600" dirty="0" smtClean="0">
                <a:latin typeface="Times New Roman"/>
                <a:cs typeface="Times New Roman"/>
              </a:rPr>
              <a:t>ый р</a:t>
            </a:r>
            <a:r>
              <a:rPr lang="ru-RU" sz="1600" spc="-55" dirty="0" smtClean="0">
                <a:latin typeface="Times New Roman"/>
                <a:cs typeface="Times New Roman"/>
              </a:rPr>
              <a:t>е</a:t>
            </a:r>
            <a:r>
              <a:rPr lang="ru-RU" sz="1600" spc="-20" dirty="0" smtClean="0">
                <a:latin typeface="Times New Roman"/>
                <a:cs typeface="Times New Roman"/>
              </a:rPr>
              <a:t>з</a:t>
            </a:r>
            <a:r>
              <a:rPr lang="ru-RU" sz="1600" spc="-40" dirty="0" smtClean="0">
                <a:latin typeface="Times New Roman"/>
                <a:cs typeface="Times New Roman"/>
              </a:rPr>
              <a:t>у</a:t>
            </a:r>
            <a:r>
              <a:rPr lang="ru-RU" sz="1600" spc="-10" dirty="0" smtClean="0">
                <a:latin typeface="Times New Roman"/>
                <a:cs typeface="Times New Roman"/>
              </a:rPr>
              <a:t>л</a:t>
            </a:r>
            <a:r>
              <a:rPr lang="ru-RU" sz="1600" spc="-140" dirty="0" smtClean="0">
                <a:latin typeface="Times New Roman"/>
                <a:cs typeface="Times New Roman"/>
              </a:rPr>
              <a:t>ь</a:t>
            </a:r>
            <a:r>
              <a:rPr lang="ru-RU" sz="1600" spc="-20" dirty="0" smtClean="0">
                <a:latin typeface="Times New Roman"/>
                <a:cs typeface="Times New Roman"/>
              </a:rPr>
              <a:t>т</a:t>
            </a:r>
            <a:r>
              <a:rPr lang="ru-RU" sz="1600" spc="-55" dirty="0" smtClean="0">
                <a:latin typeface="Times New Roman"/>
                <a:cs typeface="Times New Roman"/>
              </a:rPr>
              <a:t>а</a:t>
            </a:r>
            <a:r>
              <a:rPr lang="ru-RU" sz="1600" dirty="0" smtClean="0">
                <a:latin typeface="Times New Roman"/>
                <a:cs typeface="Times New Roman"/>
              </a:rPr>
              <a:t>т  </a:t>
            </a:r>
            <a:r>
              <a:rPr lang="ru-RU" sz="1600" spc="-5" dirty="0" smtClean="0">
                <a:latin typeface="Times New Roman"/>
                <a:cs typeface="Times New Roman"/>
              </a:rPr>
              <a:t>п</a:t>
            </a:r>
            <a:r>
              <a:rPr lang="ru-RU" sz="1600" dirty="0" smtClean="0">
                <a:latin typeface="Times New Roman"/>
                <a:cs typeface="Times New Roman"/>
              </a:rPr>
              <a:t>р</a:t>
            </a:r>
            <a:r>
              <a:rPr lang="ru-RU" sz="1600" spc="-55" dirty="0" smtClean="0">
                <a:latin typeface="Times New Roman"/>
                <a:cs typeface="Times New Roman"/>
              </a:rPr>
              <a:t>е</a:t>
            </a:r>
            <a:r>
              <a:rPr lang="ru-RU" sz="1600" spc="-10" dirty="0" smtClean="0">
                <a:latin typeface="Times New Roman"/>
                <a:cs typeface="Times New Roman"/>
              </a:rPr>
              <a:t>д</a:t>
            </a:r>
            <a:r>
              <a:rPr lang="ru-RU" sz="1600" spc="-5" dirty="0" smtClean="0">
                <a:latin typeface="Times New Roman"/>
                <a:cs typeface="Times New Roman"/>
              </a:rPr>
              <a:t>ш</a:t>
            </a:r>
            <a:r>
              <a:rPr lang="ru-RU" sz="1600" dirty="0" smtClean="0">
                <a:latin typeface="Times New Roman"/>
                <a:cs typeface="Times New Roman"/>
              </a:rPr>
              <a:t>ест</a:t>
            </a:r>
            <a:r>
              <a:rPr lang="ru-RU" sz="1600" spc="-45" dirty="0" smtClean="0">
                <a:latin typeface="Times New Roman"/>
                <a:cs typeface="Times New Roman"/>
              </a:rPr>
              <a:t>в</a:t>
            </a:r>
            <a:r>
              <a:rPr lang="ru-RU" sz="1600" spc="10" dirty="0" smtClean="0">
                <a:latin typeface="Times New Roman"/>
                <a:cs typeface="Times New Roman"/>
              </a:rPr>
              <a:t>у</a:t>
            </a:r>
            <a:r>
              <a:rPr lang="ru-RU" sz="1600" dirty="0" smtClean="0">
                <a:latin typeface="Times New Roman"/>
                <a:cs typeface="Times New Roman"/>
              </a:rPr>
              <a:t>ю</a:t>
            </a:r>
            <a:r>
              <a:rPr lang="ru-RU" sz="1600" spc="-25" dirty="0" smtClean="0">
                <a:latin typeface="Times New Roman"/>
                <a:cs typeface="Times New Roman"/>
              </a:rPr>
              <a:t>щ</a:t>
            </a:r>
            <a:r>
              <a:rPr lang="ru-RU" sz="1600" dirty="0" smtClean="0">
                <a:latin typeface="Times New Roman"/>
                <a:cs typeface="Times New Roman"/>
              </a:rPr>
              <a:t>ей 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-55" dirty="0" smtClean="0">
                <a:latin typeface="Times New Roman"/>
                <a:cs typeface="Times New Roman"/>
              </a:rPr>
              <a:t>а</a:t>
            </a:r>
            <a:r>
              <a:rPr lang="ru-RU" sz="1600" dirty="0" smtClean="0">
                <a:latin typeface="Times New Roman"/>
                <a:cs typeface="Times New Roman"/>
              </a:rPr>
              <a:t>т</a:t>
            </a:r>
            <a:r>
              <a:rPr lang="ru-RU" sz="1600" spc="-20" dirty="0" smtClean="0">
                <a:latin typeface="Times New Roman"/>
                <a:cs typeface="Times New Roman"/>
              </a:rPr>
              <a:t>т</a:t>
            </a:r>
            <a:r>
              <a:rPr lang="ru-RU" sz="1600" dirty="0" smtClean="0">
                <a:latin typeface="Times New Roman"/>
                <a:cs typeface="Times New Roman"/>
              </a:rPr>
              <a:t>ес</a:t>
            </a:r>
            <a:r>
              <a:rPr lang="ru-RU" sz="1600" spc="-20" dirty="0" smtClean="0">
                <a:latin typeface="Times New Roman"/>
                <a:cs typeface="Times New Roman"/>
              </a:rPr>
              <a:t>т</a:t>
            </a:r>
            <a:r>
              <a:rPr lang="ru-RU" sz="1600" dirty="0" smtClean="0">
                <a:latin typeface="Times New Roman"/>
                <a:cs typeface="Times New Roman"/>
              </a:rPr>
              <a:t>а</a:t>
            </a:r>
            <a:r>
              <a:rPr lang="ru-RU" sz="1600" spc="-5" dirty="0" smtClean="0">
                <a:latin typeface="Times New Roman"/>
                <a:cs typeface="Times New Roman"/>
              </a:rPr>
              <a:t>ц</a:t>
            </a:r>
            <a:r>
              <a:rPr lang="ru-RU" sz="1600" dirty="0" smtClean="0">
                <a:latin typeface="Times New Roman"/>
                <a:cs typeface="Times New Roman"/>
              </a:rPr>
              <a:t>ии  о</a:t>
            </a:r>
            <a:r>
              <a:rPr lang="ru-RU" sz="1600" spc="-45" dirty="0" smtClean="0">
                <a:latin typeface="Times New Roman"/>
                <a:cs typeface="Times New Roman"/>
              </a:rPr>
              <a:t>б</a:t>
            </a:r>
            <a:r>
              <a:rPr lang="ru-RU" sz="1600" dirty="0" smtClean="0">
                <a:latin typeface="Times New Roman"/>
                <a:cs typeface="Times New Roman"/>
              </a:rPr>
              <a:t>учаю</a:t>
            </a:r>
            <a:r>
              <a:rPr lang="ru-RU" sz="1600" spc="-5" dirty="0" smtClean="0">
                <a:latin typeface="Times New Roman"/>
                <a:cs typeface="Times New Roman"/>
              </a:rPr>
              <a:t>щ</a:t>
            </a:r>
            <a:r>
              <a:rPr lang="ru-RU" sz="1600" dirty="0" smtClean="0">
                <a:latin typeface="Times New Roman"/>
                <a:cs typeface="Times New Roman"/>
              </a:rPr>
              <a:t>и</a:t>
            </a:r>
            <a:r>
              <a:rPr lang="ru-RU" sz="1600" spc="-40" dirty="0" smtClean="0">
                <a:latin typeface="Times New Roman"/>
                <a:cs typeface="Times New Roman"/>
              </a:rPr>
              <a:t>х</a:t>
            </a:r>
            <a:r>
              <a:rPr lang="ru-RU" sz="1600" dirty="0" smtClean="0">
                <a:latin typeface="Times New Roman"/>
                <a:cs typeface="Times New Roman"/>
              </a:rPr>
              <a:t>ся о</a:t>
            </a:r>
            <a:r>
              <a:rPr lang="ru-RU" sz="1600" spc="-5" dirty="0" smtClean="0">
                <a:latin typeface="Times New Roman"/>
                <a:cs typeface="Times New Roman"/>
              </a:rPr>
              <a:t>б</a:t>
            </a:r>
            <a:r>
              <a:rPr lang="ru-RU" sz="1600" spc="-15" dirty="0" smtClean="0">
                <a:latin typeface="Times New Roman"/>
                <a:cs typeface="Times New Roman"/>
              </a:rPr>
              <a:t>ра</a:t>
            </a:r>
            <a:r>
              <a:rPr lang="ru-RU" sz="1600" spc="-20" dirty="0" smtClean="0">
                <a:latin typeface="Times New Roman"/>
                <a:cs typeface="Times New Roman"/>
              </a:rPr>
              <a:t>з</a:t>
            </a:r>
            <a:r>
              <a:rPr lang="ru-RU" sz="1600" spc="-15" dirty="0" smtClean="0">
                <a:latin typeface="Times New Roman"/>
                <a:cs typeface="Times New Roman"/>
              </a:rPr>
              <a:t>о</a:t>
            </a:r>
            <a:r>
              <a:rPr lang="ru-RU" sz="1600" spc="-5" dirty="0" smtClean="0">
                <a:latin typeface="Times New Roman"/>
                <a:cs typeface="Times New Roman"/>
              </a:rPr>
              <a:t>в</a:t>
            </a:r>
            <a:r>
              <a:rPr lang="ru-RU" sz="1600" spc="-55" dirty="0" smtClean="0">
                <a:latin typeface="Times New Roman"/>
                <a:cs typeface="Times New Roman"/>
              </a:rPr>
              <a:t>а</a:t>
            </a:r>
            <a:r>
              <a:rPr lang="ru-RU" sz="1600" spc="-20" dirty="0" smtClean="0">
                <a:latin typeface="Times New Roman"/>
                <a:cs typeface="Times New Roman"/>
              </a:rPr>
              <a:t>т</a:t>
            </a:r>
            <a:r>
              <a:rPr lang="ru-RU" sz="1600" spc="-55" dirty="0" smtClean="0">
                <a:latin typeface="Times New Roman"/>
                <a:cs typeface="Times New Roman"/>
              </a:rPr>
              <a:t>е</a:t>
            </a:r>
            <a:r>
              <a:rPr lang="ru-RU" sz="1600" spc="-10" dirty="0" smtClean="0">
                <a:latin typeface="Times New Roman"/>
                <a:cs typeface="Times New Roman"/>
              </a:rPr>
              <a:t>л</a:t>
            </a:r>
            <a:r>
              <a:rPr lang="ru-RU" sz="1600" dirty="0" smtClean="0">
                <a:latin typeface="Times New Roman"/>
                <a:cs typeface="Times New Roman"/>
              </a:rPr>
              <a:t>ь</a:t>
            </a:r>
            <a:r>
              <a:rPr lang="ru-RU" sz="1600" spc="-5" dirty="0" smtClean="0">
                <a:latin typeface="Times New Roman"/>
                <a:cs typeface="Times New Roman"/>
              </a:rPr>
              <a:t>н</a:t>
            </a:r>
            <a:r>
              <a:rPr lang="ru-RU" sz="1600" dirty="0" smtClean="0">
                <a:latin typeface="Times New Roman"/>
                <a:cs typeface="Times New Roman"/>
              </a:rPr>
              <a:t>ой  ор</a:t>
            </a:r>
            <a:r>
              <a:rPr lang="ru-RU" sz="1600" spc="-70" dirty="0" smtClean="0">
                <a:latin typeface="Times New Roman"/>
                <a:cs typeface="Times New Roman"/>
              </a:rPr>
              <a:t>г</a:t>
            </a:r>
            <a:r>
              <a:rPr lang="ru-RU" sz="1600" dirty="0" smtClean="0">
                <a:latin typeface="Times New Roman"/>
                <a:cs typeface="Times New Roman"/>
              </a:rPr>
              <a:t>а</a:t>
            </a:r>
            <a:r>
              <a:rPr lang="ru-RU" sz="1600" spc="-5" dirty="0" smtClean="0">
                <a:latin typeface="Times New Roman"/>
                <a:cs typeface="Times New Roman"/>
              </a:rPr>
              <a:t>н</a:t>
            </a:r>
            <a:r>
              <a:rPr lang="ru-RU" sz="1600" dirty="0" smtClean="0">
                <a:latin typeface="Times New Roman"/>
                <a:cs typeface="Times New Roman"/>
              </a:rPr>
              <a:t>иза</a:t>
            </a:r>
            <a:r>
              <a:rPr lang="ru-RU" sz="1600" spc="10" dirty="0" smtClean="0">
                <a:latin typeface="Times New Roman"/>
                <a:cs typeface="Times New Roman"/>
              </a:rPr>
              <a:t>ц</a:t>
            </a:r>
            <a:r>
              <a:rPr lang="ru-RU" sz="1600" spc="-20" dirty="0" smtClean="0">
                <a:latin typeface="Times New Roman"/>
                <a:cs typeface="Times New Roman"/>
              </a:rPr>
              <a:t>и</a:t>
            </a:r>
            <a:r>
              <a:rPr lang="ru-RU" sz="1600" dirty="0" smtClean="0">
                <a:latin typeface="Times New Roman"/>
                <a:cs typeface="Times New Roman"/>
              </a:rPr>
              <a:t>и в </a:t>
            </a:r>
            <a:r>
              <a:rPr lang="ru-RU" sz="1600" spc="-5" dirty="0" smtClean="0">
                <a:latin typeface="Times New Roman"/>
                <a:cs typeface="Times New Roman"/>
              </a:rPr>
              <a:t>ф</a:t>
            </a:r>
            <a:r>
              <a:rPr lang="ru-RU" sz="1600" dirty="0" smtClean="0">
                <a:latin typeface="Times New Roman"/>
                <a:cs typeface="Times New Roman"/>
              </a:rPr>
              <a:t>о</a:t>
            </a:r>
            <a:r>
              <a:rPr lang="ru-RU" sz="1600" spc="-15" dirty="0" smtClean="0">
                <a:latin typeface="Times New Roman"/>
                <a:cs typeface="Times New Roman"/>
              </a:rPr>
              <a:t>р</a:t>
            </a:r>
            <a:r>
              <a:rPr lang="ru-RU" sz="1600" dirty="0" smtClean="0">
                <a:latin typeface="Times New Roman"/>
                <a:cs typeface="Times New Roman"/>
              </a:rPr>
              <a:t>ме  </a:t>
            </a:r>
            <a:r>
              <a:rPr lang="ru-RU" sz="1600" spc="90" dirty="0">
                <a:latin typeface="Times New Roman"/>
                <a:cs typeface="Times New Roman"/>
              </a:rPr>
              <a:t>демонстрационного </a:t>
            </a:r>
            <a:r>
              <a:rPr lang="ru-RU" sz="1600" spc="135" dirty="0">
                <a:latin typeface="Times New Roman"/>
                <a:cs typeface="Times New Roman"/>
              </a:rPr>
              <a:t>экзамена </a:t>
            </a:r>
            <a:r>
              <a:rPr lang="ru-RU" sz="1600" spc="65" dirty="0">
                <a:latin typeface="Times New Roman"/>
                <a:cs typeface="Times New Roman"/>
              </a:rPr>
              <a:t>по  </a:t>
            </a:r>
            <a:r>
              <a:rPr lang="ru-RU" sz="1600" spc="125" dirty="0">
                <a:latin typeface="Times New Roman"/>
                <a:cs typeface="Times New Roman"/>
              </a:rPr>
              <a:t>образовательной </a:t>
            </a:r>
            <a:r>
              <a:rPr lang="ru-RU" sz="1600" spc="105" dirty="0">
                <a:latin typeface="Times New Roman"/>
                <a:cs typeface="Times New Roman"/>
              </a:rPr>
              <a:t>программе среднего  </a:t>
            </a:r>
            <a:r>
              <a:rPr lang="ru-RU" sz="1600" spc="114" dirty="0">
                <a:latin typeface="Times New Roman"/>
                <a:cs typeface="Times New Roman"/>
              </a:rPr>
              <a:t>профессионального </a:t>
            </a:r>
            <a:r>
              <a:rPr lang="ru-RU" sz="1600" spc="125" dirty="0">
                <a:latin typeface="Times New Roman"/>
                <a:cs typeface="Times New Roman"/>
              </a:rPr>
              <a:t>образования  </a:t>
            </a:r>
            <a:r>
              <a:rPr lang="ru-RU" sz="1600" spc="114" dirty="0">
                <a:latin typeface="Times New Roman"/>
                <a:cs typeface="Times New Roman"/>
              </a:rPr>
              <a:t>(если образовательной </a:t>
            </a:r>
            <a:r>
              <a:rPr lang="ru-RU" sz="1600" spc="90" dirty="0">
                <a:latin typeface="Times New Roman"/>
                <a:cs typeface="Times New Roman"/>
              </a:rPr>
              <a:t>программой  </a:t>
            </a:r>
            <a:r>
              <a:rPr lang="ru-RU" sz="1600" spc="-5" dirty="0" smtClean="0">
                <a:latin typeface="Times New Roman"/>
                <a:cs typeface="Times New Roman"/>
              </a:rPr>
              <a:t>п</a:t>
            </a:r>
            <a:r>
              <a:rPr lang="ru-RU" sz="1600" dirty="0" smtClean="0">
                <a:latin typeface="Times New Roman"/>
                <a:cs typeface="Times New Roman"/>
              </a:rPr>
              <a:t>р</a:t>
            </a:r>
            <a:r>
              <a:rPr lang="ru-RU" sz="1600" spc="-55" dirty="0" smtClean="0">
                <a:latin typeface="Times New Roman"/>
                <a:cs typeface="Times New Roman"/>
              </a:rPr>
              <a:t>е</a:t>
            </a:r>
            <a:r>
              <a:rPr lang="ru-RU" sz="1600" spc="-10" dirty="0" smtClean="0">
                <a:latin typeface="Times New Roman"/>
                <a:cs typeface="Times New Roman"/>
              </a:rPr>
              <a:t>д</a:t>
            </a:r>
            <a:r>
              <a:rPr lang="ru-RU" sz="1600" spc="-20" dirty="0" smtClean="0">
                <a:latin typeface="Times New Roman"/>
                <a:cs typeface="Times New Roman"/>
              </a:rPr>
              <a:t>у</a:t>
            </a:r>
            <a:r>
              <a:rPr lang="ru-RU" sz="1600" dirty="0" smtClean="0">
                <a:latin typeface="Times New Roman"/>
                <a:cs typeface="Times New Roman"/>
              </a:rPr>
              <a:t>см</a:t>
            </a:r>
            <a:r>
              <a:rPr lang="ru-RU" sz="1600" spc="-55" dirty="0" smtClean="0">
                <a:latin typeface="Times New Roman"/>
                <a:cs typeface="Times New Roman"/>
              </a:rPr>
              <a:t>о</a:t>
            </a:r>
            <a:r>
              <a:rPr lang="ru-RU" sz="1600" spc="15" dirty="0" smtClean="0">
                <a:latin typeface="Times New Roman"/>
                <a:cs typeface="Times New Roman"/>
              </a:rPr>
              <a:t>т</a:t>
            </a:r>
            <a:r>
              <a:rPr lang="ru-RU" sz="1600" spc="-15" dirty="0" smtClean="0">
                <a:latin typeface="Times New Roman"/>
                <a:cs typeface="Times New Roman"/>
              </a:rPr>
              <a:t>р</a:t>
            </a:r>
            <a:r>
              <a:rPr lang="ru-RU" sz="1600" spc="25" dirty="0" smtClean="0">
                <a:latin typeface="Times New Roman"/>
                <a:cs typeface="Times New Roman"/>
              </a:rPr>
              <a:t>е</a:t>
            </a:r>
            <a:r>
              <a:rPr lang="ru-RU" sz="1600" spc="-5" dirty="0" smtClean="0">
                <a:latin typeface="Times New Roman"/>
                <a:cs typeface="Times New Roman"/>
              </a:rPr>
              <a:t>н</a:t>
            </a:r>
            <a:r>
              <a:rPr lang="ru-RU" sz="1600" dirty="0" smtClean="0">
                <a:latin typeface="Times New Roman"/>
                <a:cs typeface="Times New Roman"/>
              </a:rPr>
              <a:t>о </a:t>
            </a:r>
            <a:r>
              <a:rPr lang="ru-RU" sz="1600" spc="-5" dirty="0" smtClean="0">
                <a:latin typeface="Times New Roman"/>
                <a:cs typeface="Times New Roman"/>
              </a:rPr>
              <a:t>н</a:t>
            </a:r>
            <a:r>
              <a:rPr lang="ru-RU" sz="1600" dirty="0" smtClean="0">
                <a:latin typeface="Times New Roman"/>
                <a:cs typeface="Times New Roman"/>
              </a:rPr>
              <a:t>а</a:t>
            </a:r>
            <a:r>
              <a:rPr lang="ru-RU" sz="1600" spc="-10" dirty="0" smtClean="0">
                <a:latin typeface="Times New Roman"/>
                <a:cs typeface="Times New Roman"/>
              </a:rPr>
              <a:t>л</a:t>
            </a:r>
            <a:r>
              <a:rPr lang="ru-RU" sz="1600" dirty="0" smtClean="0">
                <a:latin typeface="Times New Roman"/>
                <a:cs typeface="Times New Roman"/>
              </a:rPr>
              <a:t>ичие  </a:t>
            </a:r>
            <a:r>
              <a:rPr lang="ru-RU" sz="1600" spc="90" dirty="0">
                <a:latin typeface="Times New Roman"/>
                <a:cs typeface="Times New Roman"/>
              </a:rPr>
              <a:t>демонстрационного</a:t>
            </a:r>
            <a:r>
              <a:rPr lang="ru-RU" sz="1600" spc="85" dirty="0">
                <a:latin typeface="Times New Roman"/>
                <a:cs typeface="Times New Roman"/>
              </a:rPr>
              <a:t> </a:t>
            </a:r>
            <a:r>
              <a:rPr lang="ru-RU" sz="1600" spc="114" dirty="0">
                <a:latin typeface="Times New Roman"/>
                <a:cs typeface="Times New Roman"/>
              </a:rPr>
              <a:t>экзамена)</a:t>
            </a:r>
            <a:endParaRPr lang="ru-RU" sz="1600" dirty="0">
              <a:latin typeface="Times New Roman"/>
              <a:cs typeface="Times New Roman"/>
            </a:endParaRPr>
          </a:p>
          <a:p>
            <a:pPr marL="12065" marR="5080" indent="-5080">
              <a:lnSpc>
                <a:spcPct val="100000"/>
              </a:lnSpc>
            </a:pP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»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534400" y="391795"/>
            <a:ext cx="3505200" cy="124457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Количество</a:t>
            </a:r>
            <a:r>
              <a:rPr sz="1600" b="1" spc="-5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баллов:</a:t>
            </a:r>
            <a:endParaRPr sz="1600" dirty="0">
              <a:latin typeface="Times New Roman"/>
              <a:cs typeface="Times New Roman"/>
            </a:endParaRPr>
          </a:p>
          <a:p>
            <a:pPr marL="12700"/>
            <a:r>
              <a:rPr lang="ru-RU" sz="1600" spc="105" dirty="0">
                <a:latin typeface="Times New Roman"/>
                <a:cs typeface="Times New Roman"/>
              </a:rPr>
              <a:t>Выше </a:t>
            </a:r>
            <a:r>
              <a:rPr lang="ru-RU" sz="1600" spc="90" dirty="0">
                <a:latin typeface="Times New Roman"/>
                <a:cs typeface="Times New Roman"/>
              </a:rPr>
              <a:t>или</a:t>
            </a:r>
            <a:r>
              <a:rPr lang="ru-RU" sz="1600" spc="-70" dirty="0">
                <a:latin typeface="Times New Roman"/>
                <a:cs typeface="Times New Roman"/>
              </a:rPr>
              <a:t> </a:t>
            </a:r>
            <a:r>
              <a:rPr lang="ru-RU" sz="1600" spc="150" dirty="0">
                <a:latin typeface="Times New Roman"/>
                <a:cs typeface="Times New Roman"/>
              </a:rPr>
              <a:t>равен  </a:t>
            </a:r>
            <a:r>
              <a:rPr lang="ru-RU" sz="1600" spc="105" dirty="0">
                <a:latin typeface="Times New Roman"/>
                <a:cs typeface="Times New Roman"/>
              </a:rPr>
              <a:t>медианному  </a:t>
            </a:r>
            <a:r>
              <a:rPr lang="ru-RU" sz="1600" spc="90" dirty="0" smtClean="0">
                <a:latin typeface="Times New Roman"/>
                <a:cs typeface="Times New Roman"/>
              </a:rPr>
              <a:t>значению </a:t>
            </a:r>
            <a:r>
              <a:rPr sz="1600" dirty="0" smtClean="0">
                <a:solidFill>
                  <a:srgbClr val="1F3863"/>
                </a:solidFill>
                <a:latin typeface="Times New Roman"/>
                <a:cs typeface="Times New Roman"/>
              </a:rPr>
              <a:t>–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10</a:t>
            </a:r>
            <a:r>
              <a:rPr sz="1600" spc="-9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sz="1600" dirty="0">
              <a:latin typeface="Times New Roman"/>
              <a:cs typeface="Times New Roman"/>
            </a:endParaRPr>
          </a:p>
          <a:p>
            <a:pPr marL="12700"/>
            <a:r>
              <a:rPr lang="ru-RU" sz="1600" spc="100" dirty="0">
                <a:latin typeface="Times New Roman"/>
                <a:cs typeface="Times New Roman"/>
              </a:rPr>
              <a:t>Меньше  </a:t>
            </a:r>
            <a:r>
              <a:rPr lang="ru-RU" sz="1600" dirty="0">
                <a:latin typeface="Times New Roman"/>
                <a:cs typeface="Times New Roman"/>
              </a:rPr>
              <a:t>м</a:t>
            </a:r>
            <a:r>
              <a:rPr lang="ru-RU" sz="1600" spc="-55" dirty="0">
                <a:latin typeface="Times New Roman"/>
                <a:cs typeface="Times New Roman"/>
              </a:rPr>
              <a:t>е</a:t>
            </a:r>
            <a:r>
              <a:rPr lang="ru-RU" sz="1600" spc="-10" dirty="0">
                <a:latin typeface="Times New Roman"/>
                <a:cs typeface="Times New Roman"/>
              </a:rPr>
              <a:t>д</a:t>
            </a:r>
            <a:r>
              <a:rPr lang="ru-RU" sz="1600" dirty="0">
                <a:latin typeface="Times New Roman"/>
                <a:cs typeface="Times New Roman"/>
              </a:rPr>
              <a:t>иа</a:t>
            </a:r>
            <a:r>
              <a:rPr lang="ru-RU" sz="1600" spc="-5" dirty="0">
                <a:latin typeface="Times New Roman"/>
                <a:cs typeface="Times New Roman"/>
              </a:rPr>
              <a:t>нн</a:t>
            </a:r>
            <a:r>
              <a:rPr lang="ru-RU" sz="1600" dirty="0">
                <a:latin typeface="Times New Roman"/>
                <a:cs typeface="Times New Roman"/>
              </a:rPr>
              <a:t>о</a:t>
            </a:r>
            <a:r>
              <a:rPr lang="ru-RU" sz="1600" spc="-50" dirty="0">
                <a:latin typeface="Times New Roman"/>
                <a:cs typeface="Times New Roman"/>
              </a:rPr>
              <a:t>г</a:t>
            </a:r>
            <a:r>
              <a:rPr lang="ru-RU" sz="1600" dirty="0">
                <a:latin typeface="Times New Roman"/>
                <a:cs typeface="Times New Roman"/>
              </a:rPr>
              <a:t>о  </a:t>
            </a:r>
            <a:r>
              <a:rPr lang="ru-RU" sz="1600" spc="110" dirty="0">
                <a:latin typeface="Times New Roman"/>
                <a:cs typeface="Times New Roman"/>
              </a:rPr>
              <a:t>значения</a:t>
            </a:r>
            <a:endParaRPr lang="ru-RU"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dirty="0" smtClean="0">
                <a:solidFill>
                  <a:srgbClr val="1F3863"/>
                </a:solidFill>
                <a:latin typeface="Times New Roman"/>
                <a:cs typeface="Times New Roman"/>
              </a:rPr>
              <a:t>–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0</a:t>
            </a:r>
            <a:r>
              <a:rPr sz="1600" spc="-6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" name="object 4"/>
          <p:cNvSpPr txBox="1"/>
          <p:nvPr/>
        </p:nvSpPr>
        <p:spPr>
          <a:xfrm>
            <a:off x="1714629" y="4621464"/>
            <a:ext cx="898779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785" indent="-172085">
              <a:lnSpc>
                <a:spcPct val="100000"/>
              </a:lnSpc>
              <a:spcBef>
                <a:spcPts val="910"/>
              </a:spcBef>
              <a:buFont typeface="Wingdings"/>
              <a:buChar char=""/>
              <a:tabLst>
                <a:tab pos="185420" algn="l"/>
              </a:tabLst>
            </a:pPr>
            <a:r>
              <a:rPr lang="ru-RU"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осуществлять постоянный внутренний контроль за качеством подготовки обучающихся</a:t>
            </a: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marL="222885" indent="-210185">
              <a:lnSpc>
                <a:spcPct val="100000"/>
              </a:lnSpc>
              <a:buFont typeface="Wingdings"/>
              <a:buChar char=""/>
              <a:tabLst>
                <a:tab pos="223520" algn="l"/>
              </a:tabLst>
            </a:pP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наладить взаимодействие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с </a:t>
            </a:r>
            <a:r>
              <a:rPr sz="1600" spc="-5" dirty="0" err="1">
                <a:solidFill>
                  <a:srgbClr val="1F3863"/>
                </a:solidFill>
                <a:latin typeface="Times New Roman"/>
                <a:cs typeface="Times New Roman"/>
              </a:rPr>
              <a:t>работодателями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lang="ru-RU" sz="1600" dirty="0" smtClean="0">
                <a:solidFill>
                  <a:srgbClr val="1F3863"/>
                </a:solidFill>
                <a:latin typeface="Times New Roman"/>
                <a:cs typeface="Times New Roman"/>
              </a:rPr>
              <a:t>по подготовке обучающихся</a:t>
            </a: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.</a:t>
            </a:r>
            <a:endParaRPr lang="ru-RU" sz="1600" spc="-5" dirty="0" smtClean="0">
              <a:solidFill>
                <a:srgbClr val="1F3863"/>
              </a:solidFill>
              <a:latin typeface="Times New Roman"/>
              <a:cs typeface="Times New Roman"/>
            </a:endParaRPr>
          </a:p>
          <a:p>
            <a:pPr marL="222885" indent="-210185">
              <a:lnSpc>
                <a:spcPct val="100000"/>
              </a:lnSpc>
              <a:buFont typeface="Wingdings"/>
              <a:buChar char=""/>
              <a:tabLst>
                <a:tab pos="223520" algn="l"/>
              </a:tabLst>
            </a:pPr>
            <a:r>
              <a:rPr lang="ru-RU"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Осуществлять психолого-педагогическое сопровождение обучающихся в период подготовки к ДЭ. 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7" name="object 5"/>
          <p:cNvSpPr/>
          <p:nvPr/>
        </p:nvSpPr>
        <p:spPr>
          <a:xfrm>
            <a:off x="1056132" y="4701375"/>
            <a:ext cx="321564" cy="11292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269410"/>
              </p:ext>
            </p:extLst>
          </p:nvPr>
        </p:nvGraphicFramePr>
        <p:xfrm>
          <a:off x="1216914" y="2133600"/>
          <a:ext cx="9442704" cy="16201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5335"/>
                <a:gridCol w="1324597"/>
                <a:gridCol w="1266203"/>
                <a:gridCol w="1600200"/>
                <a:gridCol w="1447800"/>
                <a:gridCol w="1085357"/>
                <a:gridCol w="1253212"/>
              </a:tblGrid>
              <a:tr h="12714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13.02.13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15.01.20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.02.14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15.02.18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23.01.17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23.02.07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43.02.15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046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(не было выпуска)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(не было выпуска)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(не было выпуска)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552" y="254889"/>
            <a:ext cx="9006840" cy="17363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b="1" spc="-5" dirty="0">
                <a:solidFill>
                  <a:srgbClr val="1F3863"/>
                </a:solidFill>
                <a:latin typeface="Times New Roman"/>
                <a:cs typeface="Times New Roman"/>
              </a:rPr>
              <a:t>Показатель АП5</a:t>
            </a:r>
            <a:endParaRPr sz="1600" dirty="0">
              <a:latin typeface="Times New Roman"/>
              <a:cs typeface="Times New Roman"/>
            </a:endParaRPr>
          </a:p>
          <a:p>
            <a:pPr marL="12065" marR="5080" indent="-5080" algn="ctr">
              <a:lnSpc>
                <a:spcPct val="100000"/>
              </a:lnSpc>
            </a:pPr>
            <a:r>
              <a:rPr sz="1600" spc="-15" dirty="0">
                <a:solidFill>
                  <a:srgbClr val="1F3863"/>
                </a:solidFill>
                <a:latin typeface="Times New Roman"/>
                <a:cs typeface="Times New Roman"/>
              </a:rPr>
              <a:t>«Доля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педагогических работников, обеспечивающих освоение обучающимися профессиональных </a:t>
            </a:r>
            <a:r>
              <a:rPr sz="1600" spc="-10" dirty="0">
                <a:solidFill>
                  <a:srgbClr val="1F3863"/>
                </a:solidFill>
                <a:latin typeface="Times New Roman"/>
                <a:cs typeface="Times New Roman"/>
              </a:rPr>
              <a:t>модулей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образовательной программы  среднего профессионального образования, имеющих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опыт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деятельности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не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менее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одного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года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в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организациях, направление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деятельности  которых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соответствует области профессиональной деятельности,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в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общей численности педагогических работников, </a:t>
            </a:r>
            <a:r>
              <a:rPr sz="1600" spc="-10" dirty="0">
                <a:solidFill>
                  <a:srgbClr val="1F3863"/>
                </a:solidFill>
                <a:latin typeface="Times New Roman"/>
                <a:cs typeface="Times New Roman"/>
              </a:rPr>
              <a:t>участвующих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в 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реализации профессиональных </a:t>
            </a:r>
            <a:r>
              <a:rPr sz="1600" spc="-10" dirty="0">
                <a:solidFill>
                  <a:srgbClr val="1F3863"/>
                </a:solidFill>
                <a:latin typeface="Times New Roman"/>
                <a:cs typeface="Times New Roman"/>
              </a:rPr>
              <a:t>модулей соответствующей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образовательной программы среднего профессионального</a:t>
            </a:r>
            <a:r>
              <a:rPr sz="1600" spc="3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образования»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88170" y="391795"/>
            <a:ext cx="2170430" cy="7521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Количество</a:t>
            </a:r>
            <a:r>
              <a:rPr sz="1600" b="1" spc="-5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баллов: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25% и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более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– 10</a:t>
            </a:r>
            <a:r>
              <a:rPr sz="1600" spc="-9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менее 25% – 0</a:t>
            </a:r>
            <a:r>
              <a:rPr sz="1600" spc="-6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" name="object 4"/>
          <p:cNvSpPr txBox="1"/>
          <p:nvPr/>
        </p:nvSpPr>
        <p:spPr>
          <a:xfrm>
            <a:off x="1714629" y="4621464"/>
            <a:ext cx="8987790" cy="16055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Управленческим </a:t>
            </a:r>
            <a:r>
              <a:rPr sz="1600" spc="-5" dirty="0" err="1">
                <a:solidFill>
                  <a:srgbClr val="1F3863"/>
                </a:solidFill>
                <a:latin typeface="Times New Roman"/>
                <a:cs typeface="Times New Roman"/>
              </a:rPr>
              <a:t>командам</a:t>
            </a:r>
            <a:r>
              <a:rPr sz="1600" spc="2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lang="ru-RU" sz="1600" spc="2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П</a:t>
            </a: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ОО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:</a:t>
            </a:r>
            <a:endParaRPr sz="1600" dirty="0">
              <a:latin typeface="Times New Roman"/>
              <a:cs typeface="Times New Roman"/>
            </a:endParaRPr>
          </a:p>
          <a:p>
            <a:pPr marL="184785" indent="-172085">
              <a:lnSpc>
                <a:spcPct val="100000"/>
              </a:lnSpc>
              <a:spcBef>
                <a:spcPts val="910"/>
              </a:spcBef>
              <a:buFont typeface="Wingdings"/>
              <a:buChar char=""/>
              <a:tabLst>
                <a:tab pos="185420" algn="l"/>
              </a:tabLst>
            </a:pPr>
            <a:r>
              <a:rPr sz="1600"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пров</a:t>
            </a:r>
            <a:r>
              <a:rPr lang="ru-RU" sz="1600"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одить</a:t>
            </a: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анализ кадрового обеспечения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на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этапе формирования</a:t>
            </a:r>
            <a:r>
              <a:rPr sz="1600" spc="1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КЦП;</a:t>
            </a:r>
            <a:endParaRPr sz="1600" dirty="0">
              <a:latin typeface="Times New Roman"/>
              <a:cs typeface="Times New Roman"/>
            </a:endParaRPr>
          </a:p>
          <a:p>
            <a:pPr marL="222885" indent="-210185">
              <a:lnSpc>
                <a:spcPct val="100000"/>
              </a:lnSpc>
              <a:buFont typeface="Wingdings"/>
              <a:buChar char=""/>
              <a:tabLst>
                <a:tab pos="223520" algn="l"/>
              </a:tabLst>
            </a:pP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наладить взаимодействие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с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работодателями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по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предоставлению специалистов, имеющих опыт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и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стаж работы</a:t>
            </a:r>
            <a:r>
              <a:rPr sz="1600" spc="5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в </a:t>
            </a:r>
            <a:r>
              <a:rPr sz="1600"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профессиональной</a:t>
            </a:r>
            <a:r>
              <a:rPr lang="ru-RU"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деятельности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.</a:t>
            </a:r>
            <a:endParaRPr sz="1600" dirty="0">
              <a:latin typeface="Times New Roman"/>
              <a:cs typeface="Times New Roman"/>
            </a:endParaRPr>
          </a:p>
          <a:p>
            <a:pPr marL="184785" indent="-172085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185420" algn="l"/>
              </a:tabLst>
            </a:pP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распределять сроки </a:t>
            </a:r>
            <a:r>
              <a:rPr sz="1600" spc="-10" dirty="0">
                <a:solidFill>
                  <a:srgbClr val="1F3863"/>
                </a:solidFill>
                <a:latin typeface="Times New Roman"/>
                <a:cs typeface="Times New Roman"/>
              </a:rPr>
              <a:t>изучения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профессиональных </a:t>
            </a:r>
            <a:r>
              <a:rPr sz="1600" spc="-10" dirty="0">
                <a:solidFill>
                  <a:srgbClr val="1F3863"/>
                </a:solidFill>
                <a:latin typeface="Times New Roman"/>
                <a:cs typeface="Times New Roman"/>
              </a:rPr>
              <a:t>модулей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равномерно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в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течение всего периода</a:t>
            </a:r>
            <a:r>
              <a:rPr sz="1600" spc="15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обучения.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7" name="object 5"/>
          <p:cNvSpPr/>
          <p:nvPr/>
        </p:nvSpPr>
        <p:spPr>
          <a:xfrm>
            <a:off x="1056132" y="4701375"/>
            <a:ext cx="321564" cy="11292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2684"/>
              </p:ext>
            </p:extLst>
          </p:nvPr>
        </p:nvGraphicFramePr>
        <p:xfrm>
          <a:off x="1216914" y="2133600"/>
          <a:ext cx="9442704" cy="18928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5335"/>
                <a:gridCol w="1324597"/>
                <a:gridCol w="1266203"/>
                <a:gridCol w="1600200"/>
                <a:gridCol w="1447800"/>
                <a:gridCol w="1085357"/>
                <a:gridCol w="1253212"/>
              </a:tblGrid>
              <a:tr h="12714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13.02.13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15.01.20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.02.14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15.02.18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23.01.17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23.02.07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43.02.15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046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 (проф. модули на 1 курсе не реализуются)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 (проф. модули на 1 курсе не реализуются)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56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3620" y="293963"/>
            <a:ext cx="8040371" cy="149079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255" algn="ctr">
              <a:lnSpc>
                <a:spcPct val="100000"/>
              </a:lnSpc>
              <a:spcBef>
                <a:spcPts val="105"/>
              </a:spcBef>
            </a:pP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Показатель</a:t>
            </a:r>
            <a:r>
              <a:rPr sz="1600" b="1" spc="-4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АП6</a:t>
            </a:r>
            <a:endParaRPr sz="1600" dirty="0"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</a:pP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«Доля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педагогических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работников,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имеющих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первую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или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высшую квалификационные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категории,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ученое  звание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и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(или) ученую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степень и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(или)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лиц, приравненных к ним, в общей численности педагогических 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работников, участвующих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в реализации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соответствующей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образовательной программы</a:t>
            </a:r>
            <a:r>
              <a:rPr sz="1600" spc="-6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среднего</a:t>
            </a:r>
            <a:endParaRPr sz="1600" dirty="0">
              <a:latin typeface="Times New Roman"/>
              <a:cs typeface="Times New Roman"/>
            </a:endParaRPr>
          </a:p>
          <a:p>
            <a:pPr marL="6985" algn="ctr">
              <a:lnSpc>
                <a:spcPct val="100000"/>
              </a:lnSpc>
            </a:pP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профессионального</a:t>
            </a:r>
            <a:r>
              <a:rPr sz="1600" spc="-1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образования»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00133" y="293954"/>
            <a:ext cx="2583180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Количество</a:t>
            </a:r>
            <a:r>
              <a:rPr sz="1600" b="1" spc="-4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баллов:</a:t>
            </a:r>
            <a:endParaRPr sz="1600" dirty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более или равна 25% – 10 баллов  10% - 24% – 5</a:t>
            </a:r>
            <a:r>
              <a:rPr sz="1600" spc="-8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менее 10%  –  0</a:t>
            </a:r>
            <a:r>
              <a:rPr sz="1600" spc="-10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87822" y="4572000"/>
            <a:ext cx="9432925" cy="8431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Wingdings"/>
              <a:buChar char=""/>
              <a:tabLst>
                <a:tab pos="299085" algn="l"/>
                <a:tab pos="299720" algn="l"/>
              </a:tabLst>
            </a:pPr>
            <a:r>
              <a:rPr lang="ru-RU" spc="-10" dirty="0" smtClean="0">
                <a:solidFill>
                  <a:srgbClr val="1F3863"/>
                </a:solidFill>
                <a:latin typeface="Times New Roman"/>
                <a:cs typeface="Times New Roman"/>
              </a:rPr>
              <a:t>осуществлять </a:t>
            </a:r>
            <a:r>
              <a:rPr spc="-5" dirty="0" err="1" smtClean="0">
                <a:solidFill>
                  <a:srgbClr val="1F3863"/>
                </a:solidFill>
                <a:latin typeface="Times New Roman"/>
                <a:cs typeface="Times New Roman"/>
              </a:rPr>
              <a:t>методического</a:t>
            </a:r>
            <a:r>
              <a:rPr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1F3863"/>
                </a:solidFill>
                <a:latin typeface="Times New Roman"/>
                <a:cs typeface="Times New Roman"/>
              </a:rPr>
              <a:t>сопровождения </a:t>
            </a:r>
            <a:r>
              <a:rPr spc="-10" dirty="0">
                <a:solidFill>
                  <a:srgbClr val="1F3863"/>
                </a:solidFill>
                <a:latin typeface="Times New Roman"/>
                <a:cs typeface="Times New Roman"/>
              </a:rPr>
              <a:t>педагогических </a:t>
            </a:r>
            <a:r>
              <a:rPr spc="-5" dirty="0">
                <a:solidFill>
                  <a:srgbClr val="1F3863"/>
                </a:solidFill>
                <a:latin typeface="Times New Roman"/>
                <a:cs typeface="Times New Roman"/>
              </a:rPr>
              <a:t>работников с </a:t>
            </a:r>
            <a:r>
              <a:rPr spc="-10" dirty="0">
                <a:solidFill>
                  <a:srgbClr val="1F3863"/>
                </a:solidFill>
                <a:latin typeface="Times New Roman"/>
                <a:cs typeface="Times New Roman"/>
              </a:rPr>
              <a:t>целью</a:t>
            </a:r>
            <a:r>
              <a:rPr spc="31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1F3863"/>
                </a:solidFill>
                <a:latin typeface="Times New Roman"/>
                <a:cs typeface="Times New Roman"/>
              </a:rPr>
              <a:t>мотивации</a:t>
            </a:r>
            <a:endParaRPr dirty="0">
              <a:latin typeface="Times New Roman"/>
              <a:cs typeface="Times New Roman"/>
            </a:endParaRPr>
          </a:p>
          <a:p>
            <a:pPr marL="299085">
              <a:lnSpc>
                <a:spcPct val="100000"/>
              </a:lnSpc>
            </a:pPr>
            <a:r>
              <a:rPr spc="-5" dirty="0">
                <a:solidFill>
                  <a:srgbClr val="1F3863"/>
                </a:solidFill>
                <a:latin typeface="Times New Roman"/>
                <a:cs typeface="Times New Roman"/>
              </a:rPr>
              <a:t>педагогических работников для прохождения аттестации и </a:t>
            </a:r>
            <a:r>
              <a:rPr spc="-10" dirty="0">
                <a:solidFill>
                  <a:srgbClr val="1F3863"/>
                </a:solidFill>
                <a:latin typeface="Times New Roman"/>
                <a:cs typeface="Times New Roman"/>
              </a:rPr>
              <a:t>установления </a:t>
            </a:r>
            <a:r>
              <a:rPr spc="-5" dirty="0">
                <a:solidFill>
                  <a:srgbClr val="1F3863"/>
                </a:solidFill>
                <a:latin typeface="Times New Roman"/>
                <a:cs typeface="Times New Roman"/>
              </a:rPr>
              <a:t>квалификационных</a:t>
            </a:r>
            <a:r>
              <a:rPr spc="35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pc="-5" dirty="0">
                <a:solidFill>
                  <a:srgbClr val="1F3863"/>
                </a:solidFill>
                <a:latin typeface="Times New Roman"/>
                <a:cs typeface="Times New Roman"/>
              </a:rPr>
              <a:t>категорий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325883" y="4428186"/>
            <a:ext cx="323088" cy="11308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052407"/>
              </p:ext>
            </p:extLst>
          </p:nvPr>
        </p:nvGraphicFramePr>
        <p:xfrm>
          <a:off x="1216914" y="2133600"/>
          <a:ext cx="9442704" cy="990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5335"/>
                <a:gridCol w="1324597"/>
                <a:gridCol w="1266203"/>
                <a:gridCol w="1600200"/>
                <a:gridCol w="1447800"/>
                <a:gridCol w="1085357"/>
                <a:gridCol w="1253212"/>
              </a:tblGrid>
              <a:tr h="12714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13.02.13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15.01.20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.02.14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15.02.18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23.01.17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23.02.07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43.02.15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75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1723" y="140597"/>
            <a:ext cx="4742180" cy="8438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1F3863"/>
                </a:solidFill>
                <a:latin typeface="Times New Roman"/>
                <a:cs typeface="Times New Roman"/>
              </a:rPr>
              <a:t>Показатель</a:t>
            </a:r>
            <a:r>
              <a:rPr b="1" spc="-3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b="1" spc="-5" dirty="0">
                <a:solidFill>
                  <a:srgbClr val="1F3863"/>
                </a:solidFill>
                <a:latin typeface="Times New Roman"/>
                <a:cs typeface="Times New Roman"/>
              </a:rPr>
              <a:t>АП7</a:t>
            </a:r>
            <a:endParaRPr dirty="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pc="-5" dirty="0">
                <a:solidFill>
                  <a:srgbClr val="1F3863"/>
                </a:solidFill>
                <a:latin typeface="Times New Roman"/>
                <a:cs typeface="Times New Roman"/>
              </a:rPr>
              <a:t>«Наличие внутренней </a:t>
            </a:r>
            <a:r>
              <a:rPr dirty="0">
                <a:solidFill>
                  <a:srgbClr val="1F3863"/>
                </a:solidFill>
                <a:latin typeface="Times New Roman"/>
                <a:cs typeface="Times New Roman"/>
              </a:rPr>
              <a:t>системы оценки качества</a:t>
            </a:r>
            <a:r>
              <a:rPr spc="-2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dirty="0">
                <a:solidFill>
                  <a:srgbClr val="1F3863"/>
                </a:solidFill>
                <a:latin typeface="Times New Roman"/>
                <a:cs typeface="Times New Roman"/>
              </a:rPr>
              <a:t>образования»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55902" y="32766"/>
            <a:ext cx="2878698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Количество</a:t>
            </a:r>
            <a:r>
              <a:rPr sz="1600" b="1" spc="-6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баллов: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имеется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– 5</a:t>
            </a:r>
            <a:r>
              <a:rPr sz="1600" b="1" spc="-4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1F3863"/>
                </a:solidFill>
                <a:latin typeface="Times New Roman"/>
                <a:cs typeface="Times New Roman"/>
              </a:rPr>
              <a:t>не </a:t>
            </a:r>
            <a:r>
              <a:rPr sz="1600" spc="-5" dirty="0">
                <a:solidFill>
                  <a:srgbClr val="1F3863"/>
                </a:solidFill>
                <a:latin typeface="Times New Roman"/>
                <a:cs typeface="Times New Roman"/>
              </a:rPr>
              <a:t>имеется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– 0</a:t>
            </a:r>
            <a:r>
              <a:rPr sz="1600" b="1" spc="-5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67117" y="4495800"/>
            <a:ext cx="216407" cy="7559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219200" y="2540970"/>
            <a:ext cx="9918699" cy="31581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5459" indent="-238760">
              <a:lnSpc>
                <a:spcPct val="100000"/>
              </a:lnSpc>
              <a:spcBef>
                <a:spcPts val="130"/>
              </a:spcBef>
              <a:buAutoNum type="arabicPeriod"/>
              <a:tabLst>
                <a:tab pos="506095" algn="l"/>
              </a:tabLst>
            </a:pPr>
            <a:r>
              <a:rPr lang="ru-RU" sz="1600" spc="105" dirty="0">
                <a:latin typeface="Times New Roman"/>
                <a:cs typeface="Times New Roman"/>
              </a:rPr>
              <a:t>Критерии </a:t>
            </a:r>
            <a:r>
              <a:rPr lang="ru-RU" sz="1600" spc="55" dirty="0">
                <a:latin typeface="Times New Roman"/>
                <a:cs typeface="Times New Roman"/>
              </a:rPr>
              <a:t>внутренней </a:t>
            </a:r>
            <a:r>
              <a:rPr lang="ru-RU" sz="1600" spc="75" dirty="0">
                <a:latin typeface="Times New Roman"/>
                <a:cs typeface="Times New Roman"/>
              </a:rPr>
              <a:t>системы </a:t>
            </a:r>
            <a:r>
              <a:rPr lang="ru-RU" sz="1600" spc="35" dirty="0">
                <a:latin typeface="Times New Roman"/>
                <a:cs typeface="Times New Roman"/>
              </a:rPr>
              <a:t>оценки </a:t>
            </a:r>
            <a:r>
              <a:rPr lang="ru-RU" sz="1600" spc="75" dirty="0">
                <a:latin typeface="Times New Roman"/>
                <a:cs typeface="Times New Roman"/>
              </a:rPr>
              <a:t>качества</a:t>
            </a:r>
            <a:r>
              <a:rPr lang="ru-RU" sz="1600" spc="100" dirty="0">
                <a:latin typeface="Times New Roman"/>
                <a:cs typeface="Times New Roman"/>
              </a:rPr>
              <a:t> </a:t>
            </a:r>
            <a:r>
              <a:rPr lang="ru-RU" sz="1600" spc="75" dirty="0">
                <a:latin typeface="Times New Roman"/>
                <a:cs typeface="Times New Roman"/>
              </a:rPr>
              <a:t>образования:</a:t>
            </a:r>
            <a:endParaRPr lang="ru-RU" sz="1600" dirty="0">
              <a:latin typeface="Times New Roman"/>
              <a:cs typeface="Times New Roman"/>
            </a:endParaRPr>
          </a:p>
          <a:p>
            <a:pPr marL="12700" marR="6985" indent="551180">
              <a:lnSpc>
                <a:spcPct val="106500"/>
              </a:lnSpc>
              <a:spcBef>
                <a:spcPts val="15"/>
              </a:spcBef>
              <a:tabLst>
                <a:tab pos="937894" algn="l"/>
                <a:tab pos="2349500" algn="l"/>
                <a:tab pos="4015104" algn="l"/>
                <a:tab pos="4532630" algn="l"/>
                <a:tab pos="4837430" algn="l"/>
                <a:tab pos="6178550" algn="l"/>
                <a:tab pos="7181850" algn="l"/>
                <a:tab pos="8058784" algn="l"/>
              </a:tabLst>
            </a:pPr>
            <a:r>
              <a:rPr lang="ru-RU" sz="1600" spc="170" dirty="0">
                <a:latin typeface="Times New Roman"/>
                <a:cs typeface="Times New Roman"/>
              </a:rPr>
              <a:t>а</a:t>
            </a:r>
            <a:r>
              <a:rPr lang="ru-RU" sz="1600" spc="-5" dirty="0">
                <a:latin typeface="Times New Roman"/>
                <a:cs typeface="Times New Roman"/>
              </a:rPr>
              <a:t>)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40" dirty="0">
                <a:latin typeface="Times New Roman"/>
                <a:cs typeface="Times New Roman"/>
              </a:rPr>
              <a:t>Л</a:t>
            </a:r>
            <a:r>
              <a:rPr lang="ru-RU" sz="1600" spc="175" dirty="0">
                <a:latin typeface="Times New Roman"/>
                <a:cs typeface="Times New Roman"/>
              </a:rPr>
              <a:t>о</a:t>
            </a:r>
            <a:r>
              <a:rPr lang="ru-RU" sz="1600" spc="15" dirty="0">
                <a:latin typeface="Times New Roman"/>
                <a:cs typeface="Times New Roman"/>
              </a:rPr>
              <a:t>к</a:t>
            </a:r>
            <a:r>
              <a:rPr lang="ru-RU" sz="1600" spc="170" dirty="0">
                <a:latin typeface="Times New Roman"/>
                <a:cs typeface="Times New Roman"/>
              </a:rPr>
              <a:t>а</a:t>
            </a:r>
            <a:r>
              <a:rPr lang="ru-RU" sz="1600" spc="225" dirty="0">
                <a:latin typeface="Times New Roman"/>
                <a:cs typeface="Times New Roman"/>
              </a:rPr>
              <a:t>л</a:t>
            </a:r>
            <a:r>
              <a:rPr lang="ru-RU" sz="1600" spc="280" dirty="0">
                <a:latin typeface="Times New Roman"/>
                <a:cs typeface="Times New Roman"/>
              </a:rPr>
              <a:t>ь</a:t>
            </a:r>
            <a:r>
              <a:rPr lang="ru-RU" sz="1600" spc="100" dirty="0">
                <a:latin typeface="Times New Roman"/>
                <a:cs typeface="Times New Roman"/>
              </a:rPr>
              <a:t>н</a:t>
            </a:r>
            <a:r>
              <a:rPr lang="ru-RU" sz="1600" spc="290" dirty="0">
                <a:latin typeface="Times New Roman"/>
                <a:cs typeface="Times New Roman"/>
              </a:rPr>
              <a:t>ы</a:t>
            </a:r>
            <a:r>
              <a:rPr lang="ru-RU" sz="1600" spc="125" dirty="0">
                <a:latin typeface="Times New Roman"/>
                <a:cs typeface="Times New Roman"/>
              </a:rPr>
              <a:t>й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100" dirty="0">
                <a:latin typeface="Times New Roman"/>
                <a:cs typeface="Times New Roman"/>
              </a:rPr>
              <a:t>н</a:t>
            </a:r>
            <a:r>
              <a:rPr lang="ru-RU" sz="1600" spc="175" dirty="0">
                <a:latin typeface="Times New Roman"/>
                <a:cs typeface="Times New Roman"/>
              </a:rPr>
              <a:t>о</a:t>
            </a:r>
            <a:r>
              <a:rPr lang="ru-RU" sz="1600" spc="160" dirty="0">
                <a:latin typeface="Times New Roman"/>
                <a:cs typeface="Times New Roman"/>
              </a:rPr>
              <a:t>р</a:t>
            </a:r>
            <a:r>
              <a:rPr lang="ru-RU" sz="1600" spc="150" dirty="0">
                <a:latin typeface="Times New Roman"/>
                <a:cs typeface="Times New Roman"/>
              </a:rPr>
              <a:t>м</a:t>
            </a:r>
            <a:r>
              <a:rPr lang="ru-RU" sz="1600" spc="185" dirty="0">
                <a:latin typeface="Times New Roman"/>
                <a:cs typeface="Times New Roman"/>
              </a:rPr>
              <a:t>а</a:t>
            </a:r>
            <a:r>
              <a:rPr lang="ru-RU" sz="1600" spc="60" dirty="0">
                <a:latin typeface="Times New Roman"/>
                <a:cs typeface="Times New Roman"/>
              </a:rPr>
              <a:t>т</a:t>
            </a:r>
            <a:r>
              <a:rPr lang="ru-RU" sz="1600" spc="150" dirty="0">
                <a:latin typeface="Times New Roman"/>
                <a:cs typeface="Times New Roman"/>
              </a:rPr>
              <a:t>и</a:t>
            </a:r>
            <a:r>
              <a:rPr lang="ru-RU" sz="1600" spc="225" dirty="0">
                <a:latin typeface="Times New Roman"/>
                <a:cs typeface="Times New Roman"/>
              </a:rPr>
              <a:t>в</a:t>
            </a:r>
            <a:r>
              <a:rPr lang="ru-RU" sz="1600" spc="114" dirty="0">
                <a:latin typeface="Times New Roman"/>
                <a:cs typeface="Times New Roman"/>
              </a:rPr>
              <a:t>н</a:t>
            </a:r>
            <a:r>
              <a:rPr lang="ru-RU" sz="1600" spc="290" dirty="0">
                <a:latin typeface="Times New Roman"/>
                <a:cs typeface="Times New Roman"/>
              </a:rPr>
              <a:t>ы</a:t>
            </a:r>
            <a:r>
              <a:rPr lang="ru-RU" sz="1600" spc="125" dirty="0">
                <a:latin typeface="Times New Roman"/>
                <a:cs typeface="Times New Roman"/>
              </a:rPr>
              <a:t>й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185" dirty="0">
                <a:latin typeface="Times New Roman"/>
                <a:cs typeface="Times New Roman"/>
              </a:rPr>
              <a:t>а</a:t>
            </a:r>
            <a:r>
              <a:rPr lang="ru-RU" sz="1600" spc="30" dirty="0">
                <a:latin typeface="Times New Roman"/>
                <a:cs typeface="Times New Roman"/>
              </a:rPr>
              <a:t>к</a:t>
            </a:r>
            <a:r>
              <a:rPr lang="ru-RU" sz="1600" spc="75" dirty="0">
                <a:latin typeface="Times New Roman"/>
                <a:cs typeface="Times New Roman"/>
              </a:rPr>
              <a:t>т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85" dirty="0">
                <a:latin typeface="Times New Roman"/>
                <a:cs typeface="Times New Roman"/>
              </a:rPr>
              <a:t>о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85" dirty="0">
                <a:latin typeface="Times New Roman"/>
                <a:cs typeface="Times New Roman"/>
              </a:rPr>
              <a:t>в</a:t>
            </a:r>
            <a:r>
              <a:rPr lang="ru-RU" sz="1600" spc="25" dirty="0">
                <a:latin typeface="Times New Roman"/>
                <a:cs typeface="Times New Roman"/>
              </a:rPr>
              <a:t>н</a:t>
            </a:r>
            <a:r>
              <a:rPr lang="ru-RU" sz="1600" spc="-40" dirty="0">
                <a:latin typeface="Times New Roman"/>
                <a:cs typeface="Times New Roman"/>
              </a:rPr>
              <a:t>у</a:t>
            </a:r>
            <a:r>
              <a:rPr lang="ru-RU" sz="1600" spc="45" dirty="0">
                <a:latin typeface="Times New Roman"/>
                <a:cs typeface="Times New Roman"/>
              </a:rPr>
              <a:t>т</a:t>
            </a:r>
            <a:r>
              <a:rPr lang="ru-RU" sz="1600" spc="90" dirty="0">
                <a:latin typeface="Times New Roman"/>
                <a:cs typeface="Times New Roman"/>
              </a:rPr>
              <a:t>р</a:t>
            </a:r>
            <a:r>
              <a:rPr lang="ru-RU" sz="1600" spc="170" dirty="0">
                <a:latin typeface="Times New Roman"/>
                <a:cs typeface="Times New Roman"/>
              </a:rPr>
              <a:t>е</a:t>
            </a:r>
            <a:r>
              <a:rPr lang="ru-RU" sz="1600" spc="25" dirty="0">
                <a:latin typeface="Times New Roman"/>
                <a:cs typeface="Times New Roman"/>
              </a:rPr>
              <a:t>н</a:t>
            </a:r>
            <a:r>
              <a:rPr lang="ru-RU" sz="1600" spc="10" dirty="0">
                <a:latin typeface="Times New Roman"/>
                <a:cs typeface="Times New Roman"/>
              </a:rPr>
              <a:t>н</a:t>
            </a:r>
            <a:r>
              <a:rPr lang="ru-RU" sz="1600" spc="170" dirty="0">
                <a:latin typeface="Times New Roman"/>
                <a:cs typeface="Times New Roman"/>
              </a:rPr>
              <a:t>е</a:t>
            </a:r>
            <a:r>
              <a:rPr lang="ru-RU" sz="1600" spc="25" dirty="0">
                <a:latin typeface="Times New Roman"/>
                <a:cs typeface="Times New Roman"/>
              </a:rPr>
              <a:t>й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85" dirty="0">
                <a:latin typeface="Times New Roman"/>
                <a:cs typeface="Times New Roman"/>
              </a:rPr>
              <a:t>с</a:t>
            </a:r>
            <a:r>
              <a:rPr lang="ru-RU" sz="1600" spc="25" dirty="0">
                <a:latin typeface="Times New Roman"/>
                <a:cs typeface="Times New Roman"/>
              </a:rPr>
              <a:t>и</a:t>
            </a:r>
            <a:r>
              <a:rPr lang="ru-RU" sz="1600" spc="100" dirty="0">
                <a:latin typeface="Times New Roman"/>
                <a:cs typeface="Times New Roman"/>
              </a:rPr>
              <a:t>с</a:t>
            </a:r>
            <a:r>
              <a:rPr lang="ru-RU" sz="1600" spc="-5" dirty="0">
                <a:latin typeface="Times New Roman"/>
                <a:cs typeface="Times New Roman"/>
              </a:rPr>
              <a:t>т</a:t>
            </a:r>
            <a:r>
              <a:rPr lang="ru-RU" sz="1600" spc="185" dirty="0">
                <a:latin typeface="Times New Roman"/>
                <a:cs typeface="Times New Roman"/>
              </a:rPr>
              <a:t>е</a:t>
            </a:r>
            <a:r>
              <a:rPr lang="ru-RU" sz="1600" spc="85" dirty="0">
                <a:latin typeface="Times New Roman"/>
                <a:cs typeface="Times New Roman"/>
              </a:rPr>
              <a:t>м</a:t>
            </a:r>
            <a:r>
              <a:rPr lang="ru-RU" sz="1600" spc="180" dirty="0">
                <a:latin typeface="Times New Roman"/>
                <a:cs typeface="Times New Roman"/>
              </a:rPr>
              <a:t>е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90" dirty="0">
                <a:latin typeface="Times New Roman"/>
                <a:cs typeface="Times New Roman"/>
              </a:rPr>
              <a:t>о</a:t>
            </a:r>
            <a:r>
              <a:rPr lang="ru-RU" sz="1600" spc="25" dirty="0">
                <a:latin typeface="Times New Roman"/>
                <a:cs typeface="Times New Roman"/>
              </a:rPr>
              <a:t>ц</a:t>
            </a:r>
            <a:r>
              <a:rPr lang="ru-RU" sz="1600" spc="170" dirty="0">
                <a:latin typeface="Times New Roman"/>
                <a:cs typeface="Times New Roman"/>
              </a:rPr>
              <a:t>е</a:t>
            </a:r>
            <a:r>
              <a:rPr lang="ru-RU" sz="1600" spc="25" dirty="0">
                <a:latin typeface="Times New Roman"/>
                <a:cs typeface="Times New Roman"/>
              </a:rPr>
              <a:t>н</a:t>
            </a:r>
            <a:r>
              <a:rPr lang="ru-RU" sz="1600" spc="-85" dirty="0">
                <a:latin typeface="Times New Roman"/>
                <a:cs typeface="Times New Roman"/>
              </a:rPr>
              <a:t>к</a:t>
            </a:r>
            <a:r>
              <a:rPr lang="ru-RU" sz="1600" spc="25" dirty="0">
                <a:latin typeface="Times New Roman"/>
                <a:cs typeface="Times New Roman"/>
              </a:rPr>
              <a:t>и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-55" dirty="0">
                <a:latin typeface="Times New Roman"/>
                <a:cs typeface="Times New Roman"/>
              </a:rPr>
              <a:t>к</a:t>
            </a:r>
            <a:r>
              <a:rPr lang="ru-RU" sz="1600" spc="140" dirty="0">
                <a:latin typeface="Times New Roman"/>
                <a:cs typeface="Times New Roman"/>
              </a:rPr>
              <a:t>а</a:t>
            </a:r>
            <a:r>
              <a:rPr lang="ru-RU" sz="1600" spc="30" dirty="0">
                <a:latin typeface="Times New Roman"/>
                <a:cs typeface="Times New Roman"/>
              </a:rPr>
              <a:t>ч</a:t>
            </a:r>
            <a:r>
              <a:rPr lang="ru-RU" sz="1600" spc="170" dirty="0">
                <a:latin typeface="Times New Roman"/>
                <a:cs typeface="Times New Roman"/>
              </a:rPr>
              <a:t>е</a:t>
            </a:r>
            <a:r>
              <a:rPr lang="ru-RU" sz="1600" spc="100" dirty="0">
                <a:latin typeface="Times New Roman"/>
                <a:cs typeface="Times New Roman"/>
              </a:rPr>
              <a:t>с</a:t>
            </a:r>
            <a:r>
              <a:rPr lang="ru-RU" sz="1600" spc="25" dirty="0">
                <a:latin typeface="Times New Roman"/>
                <a:cs typeface="Times New Roman"/>
              </a:rPr>
              <a:t>т</a:t>
            </a:r>
            <a:r>
              <a:rPr lang="ru-RU" sz="1600" spc="75" dirty="0">
                <a:latin typeface="Times New Roman"/>
                <a:cs typeface="Times New Roman"/>
              </a:rPr>
              <a:t>в</a:t>
            </a:r>
            <a:r>
              <a:rPr lang="ru-RU" sz="1600" spc="125" dirty="0">
                <a:latin typeface="Times New Roman"/>
                <a:cs typeface="Times New Roman"/>
              </a:rPr>
              <a:t>а  </a:t>
            </a:r>
            <a:r>
              <a:rPr lang="ru-RU" sz="1600" spc="75" dirty="0">
                <a:latin typeface="Times New Roman"/>
                <a:cs typeface="Times New Roman"/>
              </a:rPr>
              <a:t>образования;</a:t>
            </a:r>
            <a:endParaRPr lang="ru-RU" sz="1600" dirty="0">
              <a:latin typeface="Times New Roman"/>
              <a:cs typeface="Times New Roman"/>
            </a:endParaRPr>
          </a:p>
          <a:p>
            <a:pPr marL="12700" marR="8255" indent="551180">
              <a:lnSpc>
                <a:spcPts val="2180"/>
              </a:lnSpc>
              <a:spcBef>
                <a:spcPts val="85"/>
              </a:spcBef>
            </a:pPr>
            <a:r>
              <a:rPr lang="ru-RU" sz="1600" spc="40" dirty="0">
                <a:solidFill>
                  <a:srgbClr val="FF0000"/>
                </a:solidFill>
                <a:latin typeface="Times New Roman"/>
                <a:cs typeface="Times New Roman"/>
              </a:rPr>
              <a:t>б) </a:t>
            </a:r>
            <a:r>
              <a:rPr lang="ru-RU" sz="1600" spc="4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Вносить в </a:t>
            </a:r>
            <a:r>
              <a:rPr lang="ru-RU" sz="1600" spc="5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отчет </a:t>
            </a:r>
            <a:r>
              <a:rPr lang="ru-RU" sz="1600" spc="85" dirty="0">
                <a:solidFill>
                  <a:srgbClr val="FF0000"/>
                </a:solidFill>
                <a:latin typeface="Times New Roman"/>
                <a:cs typeface="Times New Roman"/>
              </a:rPr>
              <a:t>о </a:t>
            </a:r>
            <a:r>
              <a:rPr lang="ru-RU" sz="1600" spc="90" dirty="0" err="1">
                <a:solidFill>
                  <a:srgbClr val="FF0000"/>
                </a:solidFill>
                <a:latin typeface="Times New Roman"/>
                <a:cs typeface="Times New Roman"/>
              </a:rPr>
              <a:t>самообследовании</a:t>
            </a:r>
            <a:r>
              <a:rPr lang="ru-RU" sz="1600" spc="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40" dirty="0" smtClean="0">
                <a:solidFill>
                  <a:srgbClr val="FF0000"/>
                </a:solidFill>
                <a:latin typeface="Times New Roman"/>
                <a:cs typeface="Times New Roman"/>
              </a:rPr>
              <a:t>  </a:t>
            </a:r>
            <a:r>
              <a:rPr lang="ru-RU" sz="1600" spc="80" dirty="0">
                <a:solidFill>
                  <a:srgbClr val="FF0000"/>
                </a:solidFill>
                <a:latin typeface="Times New Roman"/>
                <a:cs typeface="Times New Roman"/>
              </a:rPr>
              <a:t>информацию</a:t>
            </a:r>
            <a:r>
              <a:rPr lang="ru-RU" sz="1600" spc="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1600" spc="30" dirty="0">
                <a:solidFill>
                  <a:srgbClr val="FF0000"/>
                </a:solidFill>
                <a:latin typeface="Times New Roman"/>
                <a:cs typeface="Times New Roman"/>
              </a:rPr>
              <a:t>о:</a:t>
            </a:r>
            <a:endParaRPr lang="ru-RU" sz="1600" dirty="0">
              <a:latin typeface="Times New Roman"/>
              <a:cs typeface="Times New Roman"/>
            </a:endParaRPr>
          </a:p>
          <a:p>
            <a:pPr marL="584835" indent="-318135">
              <a:lnSpc>
                <a:spcPct val="100000"/>
              </a:lnSpc>
              <a:spcBef>
                <a:spcPts val="40"/>
              </a:spcBef>
              <a:buChar char="-"/>
              <a:tabLst>
                <a:tab pos="584835" algn="l"/>
                <a:tab pos="585470" algn="l"/>
                <a:tab pos="2024380" algn="l"/>
                <a:tab pos="3090545" algn="l"/>
                <a:tab pos="4949825" algn="l"/>
                <a:tab pos="5330190" algn="l"/>
                <a:tab pos="6122670" algn="l"/>
                <a:tab pos="6619240" algn="l"/>
                <a:tab pos="8381365" algn="l"/>
              </a:tabLst>
            </a:pPr>
            <a:r>
              <a:rPr lang="ru-RU" sz="1600" spc="90" dirty="0">
                <a:latin typeface="Times New Roman"/>
                <a:cs typeface="Times New Roman"/>
              </a:rPr>
              <a:t>р</a:t>
            </a:r>
            <a:r>
              <a:rPr lang="ru-RU" sz="1600" spc="140" dirty="0">
                <a:latin typeface="Times New Roman"/>
                <a:cs typeface="Times New Roman"/>
              </a:rPr>
              <a:t>е</a:t>
            </a:r>
            <a:r>
              <a:rPr lang="ru-RU" sz="1600" spc="114" dirty="0">
                <a:latin typeface="Times New Roman"/>
                <a:cs typeface="Times New Roman"/>
              </a:rPr>
              <a:t>з</a:t>
            </a:r>
            <a:r>
              <a:rPr lang="ru-RU" sz="1600" spc="-75" dirty="0">
                <a:latin typeface="Times New Roman"/>
                <a:cs typeface="Times New Roman"/>
              </a:rPr>
              <a:t>у</a:t>
            </a:r>
            <a:r>
              <a:rPr lang="ru-RU" sz="1600" spc="125" dirty="0">
                <a:latin typeface="Times New Roman"/>
                <a:cs typeface="Times New Roman"/>
              </a:rPr>
              <a:t>л</a:t>
            </a:r>
            <a:r>
              <a:rPr lang="ru-RU" sz="1600" spc="-40" dirty="0">
                <a:latin typeface="Times New Roman"/>
                <a:cs typeface="Times New Roman"/>
              </a:rPr>
              <a:t>ь</a:t>
            </a:r>
            <a:r>
              <a:rPr lang="ru-RU" sz="1600" spc="25" dirty="0">
                <a:latin typeface="Times New Roman"/>
                <a:cs typeface="Times New Roman"/>
              </a:rPr>
              <a:t>т</a:t>
            </a:r>
            <a:r>
              <a:rPr lang="ru-RU" sz="1600" spc="140" dirty="0">
                <a:latin typeface="Times New Roman"/>
                <a:cs typeface="Times New Roman"/>
              </a:rPr>
              <a:t>а</a:t>
            </a:r>
            <a:r>
              <a:rPr lang="ru-RU" sz="1600" spc="15" dirty="0">
                <a:latin typeface="Times New Roman"/>
                <a:cs typeface="Times New Roman"/>
              </a:rPr>
              <a:t>т</a:t>
            </a:r>
            <a:r>
              <a:rPr lang="ru-RU" sz="1600" spc="185" dirty="0">
                <a:latin typeface="Times New Roman"/>
                <a:cs typeface="Times New Roman"/>
              </a:rPr>
              <a:t>а</a:t>
            </a:r>
            <a:r>
              <a:rPr lang="ru-RU" sz="1600" spc="-5" dirty="0">
                <a:latin typeface="Times New Roman"/>
                <a:cs typeface="Times New Roman"/>
              </a:rPr>
              <a:t>х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75" dirty="0">
                <a:latin typeface="Times New Roman"/>
                <a:cs typeface="Times New Roman"/>
              </a:rPr>
              <a:t>о</a:t>
            </a:r>
            <a:r>
              <a:rPr lang="ru-RU" sz="1600" spc="15" dirty="0">
                <a:latin typeface="Times New Roman"/>
                <a:cs typeface="Times New Roman"/>
              </a:rPr>
              <a:t>п</a:t>
            </a:r>
            <a:r>
              <a:rPr lang="ru-RU" sz="1600" spc="90" dirty="0">
                <a:latin typeface="Times New Roman"/>
                <a:cs typeface="Times New Roman"/>
              </a:rPr>
              <a:t>р</a:t>
            </a:r>
            <a:r>
              <a:rPr lang="ru-RU" sz="1600" spc="75" dirty="0">
                <a:latin typeface="Times New Roman"/>
                <a:cs typeface="Times New Roman"/>
              </a:rPr>
              <a:t>о</a:t>
            </a:r>
            <a:r>
              <a:rPr lang="ru-RU" sz="1600" spc="114" dirty="0">
                <a:latin typeface="Times New Roman"/>
                <a:cs typeface="Times New Roman"/>
              </a:rPr>
              <a:t>с</a:t>
            </a:r>
            <a:r>
              <a:rPr lang="ru-RU" sz="1600" spc="75" dirty="0">
                <a:latin typeface="Times New Roman"/>
                <a:cs typeface="Times New Roman"/>
              </a:rPr>
              <a:t>о</a:t>
            </a:r>
            <a:r>
              <a:rPr lang="ru-RU" sz="1600" spc="90" dirty="0">
                <a:latin typeface="Times New Roman"/>
                <a:cs typeface="Times New Roman"/>
              </a:rPr>
              <a:t>в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190" dirty="0">
                <a:latin typeface="Times New Roman"/>
                <a:cs typeface="Times New Roman"/>
              </a:rPr>
              <a:t>р</a:t>
            </a:r>
            <a:r>
              <a:rPr lang="ru-RU" sz="1600" spc="170" dirty="0">
                <a:latin typeface="Times New Roman"/>
                <a:cs typeface="Times New Roman"/>
              </a:rPr>
              <a:t>а</a:t>
            </a:r>
            <a:r>
              <a:rPr lang="ru-RU" sz="1600" spc="175" dirty="0">
                <a:latin typeface="Times New Roman"/>
                <a:cs typeface="Times New Roman"/>
              </a:rPr>
              <a:t>б</a:t>
            </a:r>
            <a:r>
              <a:rPr lang="ru-RU" sz="1600" spc="145" dirty="0">
                <a:latin typeface="Times New Roman"/>
                <a:cs typeface="Times New Roman"/>
              </a:rPr>
              <a:t>о</a:t>
            </a:r>
            <a:r>
              <a:rPr lang="ru-RU" sz="1600" spc="45" dirty="0">
                <a:latin typeface="Times New Roman"/>
                <a:cs typeface="Times New Roman"/>
              </a:rPr>
              <a:t>т</a:t>
            </a:r>
            <a:r>
              <a:rPr lang="ru-RU" sz="1600" spc="160" dirty="0">
                <a:latin typeface="Times New Roman"/>
                <a:cs typeface="Times New Roman"/>
              </a:rPr>
              <a:t>о</a:t>
            </a:r>
            <a:r>
              <a:rPr lang="ru-RU" sz="1600" spc="210" dirty="0">
                <a:latin typeface="Times New Roman"/>
                <a:cs typeface="Times New Roman"/>
              </a:rPr>
              <a:t>д</a:t>
            </a:r>
            <a:r>
              <a:rPr lang="ru-RU" sz="1600" spc="185" dirty="0">
                <a:latin typeface="Times New Roman"/>
                <a:cs typeface="Times New Roman"/>
              </a:rPr>
              <a:t>а</a:t>
            </a:r>
            <a:r>
              <a:rPr lang="ru-RU" sz="1600" spc="60" dirty="0">
                <a:latin typeface="Times New Roman"/>
                <a:cs typeface="Times New Roman"/>
              </a:rPr>
              <a:t>т</a:t>
            </a:r>
            <a:r>
              <a:rPr lang="ru-RU" sz="1600" spc="200" dirty="0">
                <a:latin typeface="Times New Roman"/>
                <a:cs typeface="Times New Roman"/>
              </a:rPr>
              <a:t>е</a:t>
            </a:r>
            <a:r>
              <a:rPr lang="ru-RU" sz="1600" spc="215" dirty="0">
                <a:latin typeface="Times New Roman"/>
                <a:cs typeface="Times New Roman"/>
              </a:rPr>
              <a:t>л</a:t>
            </a:r>
            <a:r>
              <a:rPr lang="ru-RU" sz="1600" spc="170" dirty="0">
                <a:latin typeface="Times New Roman"/>
                <a:cs typeface="Times New Roman"/>
              </a:rPr>
              <a:t>е</a:t>
            </a:r>
            <a:r>
              <a:rPr lang="ru-RU" sz="1600" spc="125" dirty="0">
                <a:latin typeface="Times New Roman"/>
                <a:cs typeface="Times New Roman"/>
              </a:rPr>
              <a:t>й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125" dirty="0">
                <a:latin typeface="Times New Roman"/>
                <a:cs typeface="Times New Roman"/>
              </a:rPr>
              <a:t>и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-15" dirty="0">
                <a:latin typeface="Times New Roman"/>
                <a:cs typeface="Times New Roman"/>
              </a:rPr>
              <a:t>(</a:t>
            </a:r>
            <a:r>
              <a:rPr lang="ru-RU" sz="1600" spc="130" dirty="0">
                <a:latin typeface="Times New Roman"/>
                <a:cs typeface="Times New Roman"/>
              </a:rPr>
              <a:t>и</a:t>
            </a:r>
            <a:r>
              <a:rPr lang="ru-RU" sz="1600" spc="225" dirty="0">
                <a:latin typeface="Times New Roman"/>
                <a:cs typeface="Times New Roman"/>
              </a:rPr>
              <a:t>л</a:t>
            </a:r>
            <a:r>
              <a:rPr lang="ru-RU" sz="1600" spc="114" dirty="0">
                <a:latin typeface="Times New Roman"/>
                <a:cs typeface="Times New Roman"/>
              </a:rPr>
              <a:t>и</a:t>
            </a:r>
            <a:r>
              <a:rPr lang="ru-RU" sz="1600" spc="-5" dirty="0">
                <a:latin typeface="Times New Roman"/>
                <a:cs typeface="Times New Roman"/>
              </a:rPr>
              <a:t>)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114" dirty="0">
                <a:latin typeface="Times New Roman"/>
                <a:cs typeface="Times New Roman"/>
              </a:rPr>
              <a:t>и</a:t>
            </a:r>
            <a:r>
              <a:rPr lang="ru-RU" sz="1600" spc="85" dirty="0">
                <a:latin typeface="Times New Roman"/>
                <a:cs typeface="Times New Roman"/>
              </a:rPr>
              <a:t>х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175" dirty="0">
                <a:latin typeface="Times New Roman"/>
                <a:cs typeface="Times New Roman"/>
              </a:rPr>
              <a:t>о</a:t>
            </a:r>
            <a:r>
              <a:rPr lang="ru-RU" sz="1600" spc="160" dirty="0">
                <a:latin typeface="Times New Roman"/>
                <a:cs typeface="Times New Roman"/>
              </a:rPr>
              <a:t>б</a:t>
            </a:r>
            <a:r>
              <a:rPr lang="ru-RU" sz="1600" spc="350" dirty="0">
                <a:latin typeface="Times New Roman"/>
                <a:cs typeface="Times New Roman"/>
              </a:rPr>
              <a:t>ъ</a:t>
            </a:r>
            <a:r>
              <a:rPr lang="ru-RU" sz="1600" spc="170" dirty="0">
                <a:latin typeface="Times New Roman"/>
                <a:cs typeface="Times New Roman"/>
              </a:rPr>
              <a:t>е</a:t>
            </a:r>
            <a:r>
              <a:rPr lang="ru-RU" sz="1600" spc="210" dirty="0">
                <a:latin typeface="Times New Roman"/>
                <a:cs typeface="Times New Roman"/>
              </a:rPr>
              <a:t>д</a:t>
            </a:r>
            <a:r>
              <a:rPr lang="ru-RU" sz="1600" spc="130" dirty="0">
                <a:latin typeface="Times New Roman"/>
                <a:cs typeface="Times New Roman"/>
              </a:rPr>
              <a:t>и</a:t>
            </a:r>
            <a:r>
              <a:rPr lang="ru-RU" sz="1600" spc="114" dirty="0">
                <a:latin typeface="Times New Roman"/>
                <a:cs typeface="Times New Roman"/>
              </a:rPr>
              <a:t>н</a:t>
            </a:r>
            <a:r>
              <a:rPr lang="ru-RU" sz="1600" spc="185" dirty="0">
                <a:latin typeface="Times New Roman"/>
                <a:cs typeface="Times New Roman"/>
              </a:rPr>
              <a:t>е</a:t>
            </a:r>
            <a:r>
              <a:rPr lang="ru-RU" sz="1600" spc="114" dirty="0">
                <a:latin typeface="Times New Roman"/>
                <a:cs typeface="Times New Roman"/>
              </a:rPr>
              <a:t>ни</a:t>
            </a:r>
            <a:r>
              <a:rPr lang="ru-RU" sz="1600" spc="130" dirty="0">
                <a:latin typeface="Times New Roman"/>
                <a:cs typeface="Times New Roman"/>
              </a:rPr>
              <a:t>й</a:t>
            </a:r>
            <a:r>
              <a:rPr lang="ru-RU" sz="1600" spc="35" dirty="0">
                <a:latin typeface="Times New Roman"/>
                <a:cs typeface="Times New Roman"/>
              </a:rPr>
              <a:t>,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114" dirty="0">
                <a:latin typeface="Times New Roman"/>
                <a:cs typeface="Times New Roman"/>
              </a:rPr>
              <a:t>ин</a:t>
            </a:r>
            <a:r>
              <a:rPr lang="ru-RU" sz="1600" spc="290" dirty="0">
                <a:latin typeface="Times New Roman"/>
                <a:cs typeface="Times New Roman"/>
              </a:rPr>
              <a:t>ы</a:t>
            </a:r>
            <a:r>
              <a:rPr lang="ru-RU" sz="1600" spc="85" dirty="0">
                <a:latin typeface="Times New Roman"/>
                <a:cs typeface="Times New Roman"/>
              </a:rPr>
              <a:t>х</a:t>
            </a:r>
            <a:endParaRPr lang="ru-RU"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lang="ru-RU" sz="1600" spc="130" dirty="0">
                <a:latin typeface="Times New Roman"/>
                <a:cs typeface="Times New Roman"/>
              </a:rPr>
              <a:t>юридических </a:t>
            </a:r>
            <a:r>
              <a:rPr lang="ru-RU" sz="1600" spc="125" dirty="0">
                <a:latin typeface="Times New Roman"/>
                <a:cs typeface="Times New Roman"/>
              </a:rPr>
              <a:t>и </a:t>
            </a:r>
            <a:r>
              <a:rPr lang="ru-RU" sz="1600" spc="85" dirty="0">
                <a:latin typeface="Times New Roman"/>
                <a:cs typeface="Times New Roman"/>
              </a:rPr>
              <a:t>(или) </a:t>
            </a:r>
            <a:r>
              <a:rPr lang="ru-RU" sz="1600" spc="140" dirty="0">
                <a:latin typeface="Times New Roman"/>
                <a:cs typeface="Times New Roman"/>
              </a:rPr>
              <a:t>физических </a:t>
            </a:r>
            <a:r>
              <a:rPr lang="ru-RU" sz="1600" spc="155" dirty="0">
                <a:latin typeface="Times New Roman"/>
                <a:cs typeface="Times New Roman"/>
              </a:rPr>
              <a:t>лиц </a:t>
            </a:r>
            <a:r>
              <a:rPr lang="ru-RU" sz="1600" spc="80" dirty="0">
                <a:latin typeface="Times New Roman"/>
                <a:cs typeface="Times New Roman"/>
              </a:rPr>
              <a:t>об </a:t>
            </a:r>
            <a:r>
              <a:rPr lang="ru-RU" sz="1600" spc="60" dirty="0">
                <a:latin typeface="Times New Roman"/>
                <a:cs typeface="Times New Roman"/>
              </a:rPr>
              <a:t>удовлетворенности </a:t>
            </a:r>
            <a:r>
              <a:rPr lang="ru-RU" sz="1600" spc="65" dirty="0">
                <a:latin typeface="Times New Roman"/>
                <a:cs typeface="Times New Roman"/>
              </a:rPr>
              <a:t>качеством</a:t>
            </a:r>
            <a:r>
              <a:rPr lang="ru-RU" sz="1600" spc="-170" dirty="0">
                <a:latin typeface="Times New Roman"/>
                <a:cs typeface="Times New Roman"/>
              </a:rPr>
              <a:t> </a:t>
            </a:r>
            <a:r>
              <a:rPr lang="ru-RU" sz="1600" spc="80" dirty="0">
                <a:latin typeface="Times New Roman"/>
                <a:cs typeface="Times New Roman"/>
              </a:rPr>
              <a:t>образования;</a:t>
            </a:r>
            <a:endParaRPr lang="ru-RU" sz="1600" dirty="0">
              <a:latin typeface="Times New Roman"/>
              <a:cs typeface="Times New Roman"/>
            </a:endParaRPr>
          </a:p>
          <a:p>
            <a:pPr marL="417195" indent="-150495">
              <a:lnSpc>
                <a:spcPct val="100000"/>
              </a:lnSpc>
              <a:spcBef>
                <a:spcPts val="130"/>
              </a:spcBef>
              <a:buChar char="-"/>
              <a:tabLst>
                <a:tab pos="417830" algn="l"/>
              </a:tabLst>
            </a:pPr>
            <a:r>
              <a:rPr lang="ru-RU" sz="1600" spc="60" dirty="0">
                <a:latin typeface="Times New Roman"/>
                <a:cs typeface="Times New Roman"/>
              </a:rPr>
              <a:t>результатах </a:t>
            </a:r>
            <a:r>
              <a:rPr lang="ru-RU" sz="1600" spc="75" dirty="0">
                <a:latin typeface="Times New Roman"/>
                <a:cs typeface="Times New Roman"/>
              </a:rPr>
              <a:t>опросов </a:t>
            </a:r>
            <a:r>
              <a:rPr lang="ru-RU" sz="1600" spc="114" dirty="0">
                <a:latin typeface="Times New Roman"/>
                <a:cs typeface="Times New Roman"/>
              </a:rPr>
              <a:t>педагогических </a:t>
            </a:r>
            <a:r>
              <a:rPr lang="ru-RU" sz="1600" spc="135" dirty="0">
                <a:latin typeface="Times New Roman"/>
                <a:cs typeface="Times New Roman"/>
              </a:rPr>
              <a:t>работников </a:t>
            </a:r>
            <a:r>
              <a:rPr lang="ru-RU" sz="1600" spc="90" dirty="0">
                <a:latin typeface="Times New Roman"/>
                <a:cs typeface="Times New Roman"/>
              </a:rPr>
              <a:t>профессиональной</a:t>
            </a:r>
            <a:r>
              <a:rPr lang="ru-RU" sz="1600" spc="-190" dirty="0">
                <a:latin typeface="Times New Roman"/>
                <a:cs typeface="Times New Roman"/>
              </a:rPr>
              <a:t> </a:t>
            </a:r>
            <a:r>
              <a:rPr lang="ru-RU" sz="1600" spc="55" dirty="0">
                <a:latin typeface="Times New Roman"/>
                <a:cs typeface="Times New Roman"/>
              </a:rPr>
              <a:t>организации</a:t>
            </a:r>
            <a:endParaRPr lang="ru-RU" sz="1600" dirty="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6800"/>
              </a:lnSpc>
              <a:spcBef>
                <a:spcPts val="5"/>
              </a:spcBef>
            </a:pPr>
            <a:r>
              <a:rPr lang="ru-RU" sz="1600" spc="80" dirty="0">
                <a:latin typeface="Times New Roman"/>
                <a:cs typeface="Times New Roman"/>
              </a:rPr>
              <a:t>об </a:t>
            </a:r>
            <a:r>
              <a:rPr lang="ru-RU" sz="1600" spc="65" dirty="0">
                <a:latin typeface="Times New Roman"/>
                <a:cs typeface="Times New Roman"/>
              </a:rPr>
              <a:t>удовлетворенности условиями </a:t>
            </a:r>
            <a:r>
              <a:rPr lang="ru-RU" sz="1600" spc="25" dirty="0">
                <a:latin typeface="Times New Roman"/>
                <a:cs typeface="Times New Roman"/>
              </a:rPr>
              <a:t>и </a:t>
            </a:r>
            <a:r>
              <a:rPr lang="ru-RU" sz="1600" spc="65" dirty="0">
                <a:latin typeface="Times New Roman"/>
                <a:cs typeface="Times New Roman"/>
              </a:rPr>
              <a:t>организацией </a:t>
            </a:r>
            <a:r>
              <a:rPr lang="ru-RU" sz="1600" spc="85" dirty="0">
                <a:latin typeface="Times New Roman"/>
                <a:cs typeface="Times New Roman"/>
              </a:rPr>
              <a:t>образовательной деятельности </a:t>
            </a:r>
            <a:r>
              <a:rPr lang="ru-RU" sz="1600" spc="90" dirty="0">
                <a:latin typeface="Times New Roman"/>
                <a:cs typeface="Times New Roman"/>
              </a:rPr>
              <a:t>в  </a:t>
            </a:r>
            <a:r>
              <a:rPr lang="ru-RU" sz="1600" spc="75" dirty="0">
                <a:latin typeface="Times New Roman"/>
                <a:cs typeface="Times New Roman"/>
              </a:rPr>
              <a:t>рамках </a:t>
            </a:r>
            <a:r>
              <a:rPr lang="ru-RU" sz="1600" spc="100" dirty="0">
                <a:latin typeface="Times New Roman"/>
                <a:cs typeface="Times New Roman"/>
              </a:rPr>
              <a:t>реализации </a:t>
            </a:r>
            <a:r>
              <a:rPr lang="ru-RU" sz="1600" spc="85" dirty="0">
                <a:latin typeface="Times New Roman"/>
                <a:cs typeface="Times New Roman"/>
              </a:rPr>
              <a:t>образовательной </a:t>
            </a:r>
            <a:r>
              <a:rPr lang="ru-RU" sz="1600" spc="60" dirty="0">
                <a:latin typeface="Times New Roman"/>
                <a:cs typeface="Times New Roman"/>
              </a:rPr>
              <a:t>программы </a:t>
            </a:r>
            <a:r>
              <a:rPr lang="ru-RU" sz="1600" spc="75" dirty="0">
                <a:latin typeface="Times New Roman"/>
                <a:cs typeface="Times New Roman"/>
              </a:rPr>
              <a:t>среднего </a:t>
            </a:r>
            <a:r>
              <a:rPr lang="ru-RU" sz="1600" spc="80" dirty="0">
                <a:latin typeface="Times New Roman"/>
                <a:cs typeface="Times New Roman"/>
              </a:rPr>
              <a:t>профессионального  </a:t>
            </a:r>
            <a:r>
              <a:rPr lang="ru-RU" sz="1600" spc="75" dirty="0">
                <a:latin typeface="Times New Roman"/>
                <a:cs typeface="Times New Roman"/>
              </a:rPr>
              <a:t>образования;</a:t>
            </a:r>
            <a:endParaRPr lang="ru-RU" sz="1600" dirty="0">
              <a:latin typeface="Times New Roman"/>
              <a:cs typeface="Times New Roman"/>
            </a:endParaRPr>
          </a:p>
          <a:p>
            <a:pPr marL="615315" indent="-348615">
              <a:lnSpc>
                <a:spcPct val="100000"/>
              </a:lnSpc>
              <a:spcBef>
                <a:spcPts val="135"/>
              </a:spcBef>
              <a:buChar char="-"/>
              <a:tabLst>
                <a:tab pos="614680" algn="l"/>
                <a:tab pos="615950" algn="l"/>
                <a:tab pos="2084705" algn="l"/>
                <a:tab pos="3181985" algn="l"/>
                <a:tab pos="4945380" algn="l"/>
                <a:tab pos="7167245" algn="l"/>
                <a:tab pos="8702040" algn="l"/>
              </a:tabLst>
            </a:pPr>
            <a:r>
              <a:rPr lang="ru-RU" sz="1600" spc="90" dirty="0">
                <a:latin typeface="Times New Roman"/>
                <a:cs typeface="Times New Roman"/>
              </a:rPr>
              <a:t>р</a:t>
            </a:r>
            <a:r>
              <a:rPr lang="ru-RU" sz="1600" spc="150" dirty="0">
                <a:latin typeface="Times New Roman"/>
                <a:cs typeface="Times New Roman"/>
              </a:rPr>
              <a:t>е</a:t>
            </a:r>
            <a:r>
              <a:rPr lang="ru-RU" sz="1600" spc="100" dirty="0">
                <a:latin typeface="Times New Roman"/>
                <a:cs typeface="Times New Roman"/>
              </a:rPr>
              <a:t>з</a:t>
            </a:r>
            <a:r>
              <a:rPr lang="ru-RU" sz="1600" spc="-75" dirty="0">
                <a:latin typeface="Times New Roman"/>
                <a:cs typeface="Times New Roman"/>
              </a:rPr>
              <a:t>у</a:t>
            </a:r>
            <a:r>
              <a:rPr lang="ru-RU" sz="1600" spc="140" dirty="0">
                <a:latin typeface="Times New Roman"/>
                <a:cs typeface="Times New Roman"/>
              </a:rPr>
              <a:t>л</a:t>
            </a:r>
            <a:r>
              <a:rPr lang="ru-RU" sz="1600" spc="-40" dirty="0">
                <a:latin typeface="Times New Roman"/>
                <a:cs typeface="Times New Roman"/>
              </a:rPr>
              <a:t>ь</a:t>
            </a:r>
            <a:r>
              <a:rPr lang="ru-RU" sz="1600" spc="15" dirty="0">
                <a:latin typeface="Times New Roman"/>
                <a:cs typeface="Times New Roman"/>
              </a:rPr>
              <a:t>т</a:t>
            </a:r>
            <a:r>
              <a:rPr lang="ru-RU" sz="1600" spc="140" dirty="0">
                <a:latin typeface="Times New Roman"/>
                <a:cs typeface="Times New Roman"/>
              </a:rPr>
              <a:t>а</a:t>
            </a:r>
            <a:r>
              <a:rPr lang="ru-RU" sz="1600" spc="25" dirty="0">
                <a:latin typeface="Times New Roman"/>
                <a:cs typeface="Times New Roman"/>
              </a:rPr>
              <a:t>т</a:t>
            </a:r>
            <a:r>
              <a:rPr lang="ru-RU" sz="1600" spc="185" dirty="0">
                <a:latin typeface="Times New Roman"/>
                <a:cs typeface="Times New Roman"/>
              </a:rPr>
              <a:t>а</a:t>
            </a:r>
            <a:r>
              <a:rPr lang="ru-RU" sz="1600" spc="-5" dirty="0">
                <a:latin typeface="Times New Roman"/>
                <a:cs typeface="Times New Roman"/>
              </a:rPr>
              <a:t>х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75" dirty="0">
                <a:latin typeface="Times New Roman"/>
                <a:cs typeface="Times New Roman"/>
              </a:rPr>
              <a:t>о</a:t>
            </a:r>
            <a:r>
              <a:rPr lang="ru-RU" sz="1600" spc="15" dirty="0">
                <a:latin typeface="Times New Roman"/>
                <a:cs typeface="Times New Roman"/>
              </a:rPr>
              <a:t>п</a:t>
            </a:r>
            <a:r>
              <a:rPr lang="ru-RU" sz="1600" spc="90" dirty="0">
                <a:latin typeface="Times New Roman"/>
                <a:cs typeface="Times New Roman"/>
              </a:rPr>
              <a:t>р</a:t>
            </a:r>
            <a:r>
              <a:rPr lang="ru-RU" sz="1600" spc="75" dirty="0">
                <a:latin typeface="Times New Roman"/>
                <a:cs typeface="Times New Roman"/>
              </a:rPr>
              <a:t>о</a:t>
            </a:r>
            <a:r>
              <a:rPr lang="ru-RU" sz="1600" spc="114" dirty="0">
                <a:latin typeface="Times New Roman"/>
                <a:cs typeface="Times New Roman"/>
              </a:rPr>
              <a:t>с</a:t>
            </a:r>
            <a:r>
              <a:rPr lang="ru-RU" sz="1600" spc="75" dirty="0">
                <a:latin typeface="Times New Roman"/>
                <a:cs typeface="Times New Roman"/>
              </a:rPr>
              <a:t>о</a:t>
            </a:r>
            <a:r>
              <a:rPr lang="ru-RU" sz="1600" spc="90" dirty="0">
                <a:latin typeface="Times New Roman"/>
                <a:cs typeface="Times New Roman"/>
              </a:rPr>
              <a:t>в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190" dirty="0">
                <a:latin typeface="Times New Roman"/>
                <a:cs typeface="Times New Roman"/>
              </a:rPr>
              <a:t>о</a:t>
            </a:r>
            <a:r>
              <a:rPr lang="ru-RU" sz="1600" spc="160" dirty="0">
                <a:latin typeface="Times New Roman"/>
                <a:cs typeface="Times New Roman"/>
              </a:rPr>
              <a:t>б</a:t>
            </a:r>
            <a:r>
              <a:rPr lang="ru-RU" sz="1600" spc="75" dirty="0">
                <a:latin typeface="Times New Roman"/>
                <a:cs typeface="Times New Roman"/>
              </a:rPr>
              <a:t>у</a:t>
            </a:r>
            <a:r>
              <a:rPr lang="ru-RU" sz="1600" spc="125" dirty="0">
                <a:latin typeface="Times New Roman"/>
                <a:cs typeface="Times New Roman"/>
              </a:rPr>
              <a:t>ч</a:t>
            </a:r>
            <a:r>
              <a:rPr lang="ru-RU" sz="1600" spc="185" dirty="0">
                <a:latin typeface="Times New Roman"/>
                <a:cs typeface="Times New Roman"/>
              </a:rPr>
              <a:t>а</a:t>
            </a:r>
            <a:r>
              <a:rPr lang="ru-RU" sz="1600" spc="190" dirty="0">
                <a:latin typeface="Times New Roman"/>
                <a:cs typeface="Times New Roman"/>
              </a:rPr>
              <a:t>ю</a:t>
            </a:r>
            <a:r>
              <a:rPr lang="ru-RU" sz="1600" spc="85" dirty="0">
                <a:latin typeface="Times New Roman"/>
                <a:cs typeface="Times New Roman"/>
              </a:rPr>
              <a:t>щ</a:t>
            </a:r>
            <a:r>
              <a:rPr lang="ru-RU" sz="1600" spc="130" dirty="0">
                <a:latin typeface="Times New Roman"/>
                <a:cs typeface="Times New Roman"/>
              </a:rPr>
              <a:t>и</a:t>
            </a:r>
            <a:r>
              <a:rPr lang="ru-RU" sz="1600" spc="45" dirty="0">
                <a:latin typeface="Times New Roman"/>
                <a:cs typeface="Times New Roman"/>
              </a:rPr>
              <a:t>х</a:t>
            </a:r>
            <a:r>
              <a:rPr lang="ru-RU" sz="1600" spc="185" dirty="0">
                <a:latin typeface="Times New Roman"/>
                <a:cs typeface="Times New Roman"/>
              </a:rPr>
              <a:t>с</a:t>
            </a:r>
            <a:r>
              <a:rPr lang="ru-RU" sz="1600" spc="200" dirty="0">
                <a:latin typeface="Times New Roman"/>
                <a:cs typeface="Times New Roman"/>
              </a:rPr>
              <a:t>я</a:t>
            </a:r>
            <a:r>
              <a:rPr lang="ru-RU" sz="1600" dirty="0">
                <a:latin typeface="Times New Roman"/>
                <a:cs typeface="Times New Roman"/>
              </a:rPr>
              <a:t>	п</a:t>
            </a:r>
            <a:r>
              <a:rPr lang="ru-RU" sz="1600" spc="90" dirty="0">
                <a:latin typeface="Times New Roman"/>
                <a:cs typeface="Times New Roman"/>
              </a:rPr>
              <a:t>р</a:t>
            </a:r>
            <a:r>
              <a:rPr lang="ru-RU" sz="1600" spc="75" dirty="0">
                <a:latin typeface="Times New Roman"/>
                <a:cs typeface="Times New Roman"/>
              </a:rPr>
              <a:t>о</a:t>
            </a:r>
            <a:r>
              <a:rPr lang="ru-RU" sz="1600" spc="290" dirty="0">
                <a:latin typeface="Times New Roman"/>
                <a:cs typeface="Times New Roman"/>
              </a:rPr>
              <a:t>ф</a:t>
            </a:r>
            <a:r>
              <a:rPr lang="ru-RU" sz="1600" spc="185" dirty="0">
                <a:latin typeface="Times New Roman"/>
                <a:cs typeface="Times New Roman"/>
              </a:rPr>
              <a:t>е</a:t>
            </a:r>
            <a:r>
              <a:rPr lang="ru-RU" sz="1600" spc="85" dirty="0">
                <a:latin typeface="Times New Roman"/>
                <a:cs typeface="Times New Roman"/>
              </a:rPr>
              <a:t>сс</a:t>
            </a:r>
            <a:r>
              <a:rPr lang="ru-RU" sz="1600" spc="25" dirty="0">
                <a:latin typeface="Times New Roman"/>
                <a:cs typeface="Times New Roman"/>
              </a:rPr>
              <a:t>и</a:t>
            </a:r>
            <a:r>
              <a:rPr lang="ru-RU" sz="1600" spc="90" dirty="0">
                <a:latin typeface="Times New Roman"/>
                <a:cs typeface="Times New Roman"/>
              </a:rPr>
              <a:t>о</a:t>
            </a:r>
            <a:r>
              <a:rPr lang="ru-RU" sz="1600" spc="25" dirty="0">
                <a:latin typeface="Times New Roman"/>
                <a:cs typeface="Times New Roman"/>
              </a:rPr>
              <a:t>н</a:t>
            </a:r>
            <a:r>
              <a:rPr lang="ru-RU" sz="1600" spc="170" dirty="0">
                <a:latin typeface="Times New Roman"/>
                <a:cs typeface="Times New Roman"/>
              </a:rPr>
              <a:t>а</a:t>
            </a:r>
            <a:r>
              <a:rPr lang="ru-RU" sz="1600" spc="140" dirty="0">
                <a:latin typeface="Times New Roman"/>
                <a:cs typeface="Times New Roman"/>
              </a:rPr>
              <a:t>л</a:t>
            </a:r>
            <a:r>
              <a:rPr lang="ru-RU" sz="1600" spc="100" dirty="0">
                <a:latin typeface="Times New Roman"/>
                <a:cs typeface="Times New Roman"/>
              </a:rPr>
              <a:t>ь</a:t>
            </a:r>
            <a:r>
              <a:rPr lang="ru-RU" sz="1600" spc="25" dirty="0">
                <a:latin typeface="Times New Roman"/>
                <a:cs typeface="Times New Roman"/>
              </a:rPr>
              <a:t>н</a:t>
            </a:r>
            <a:r>
              <a:rPr lang="ru-RU" sz="1600" spc="75" dirty="0">
                <a:latin typeface="Times New Roman"/>
                <a:cs typeface="Times New Roman"/>
              </a:rPr>
              <a:t>о</a:t>
            </a:r>
            <a:r>
              <a:rPr lang="ru-RU" sz="1600" spc="25" dirty="0">
                <a:latin typeface="Times New Roman"/>
                <a:cs typeface="Times New Roman"/>
              </a:rPr>
              <a:t>й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90" dirty="0">
                <a:latin typeface="Times New Roman"/>
                <a:cs typeface="Times New Roman"/>
              </a:rPr>
              <a:t>о</a:t>
            </a:r>
            <a:r>
              <a:rPr lang="ru-RU" sz="1600" spc="75" dirty="0">
                <a:latin typeface="Times New Roman"/>
                <a:cs typeface="Times New Roman"/>
              </a:rPr>
              <a:t>р</a:t>
            </a:r>
            <a:r>
              <a:rPr lang="ru-RU" sz="1600" spc="-110" dirty="0">
                <a:latin typeface="Times New Roman"/>
                <a:cs typeface="Times New Roman"/>
              </a:rPr>
              <a:t>г</a:t>
            </a:r>
            <a:r>
              <a:rPr lang="ru-RU" sz="1600" spc="170" dirty="0">
                <a:latin typeface="Times New Roman"/>
                <a:cs typeface="Times New Roman"/>
              </a:rPr>
              <a:t>а</a:t>
            </a:r>
            <a:r>
              <a:rPr lang="ru-RU" sz="1600" spc="45" dirty="0">
                <a:latin typeface="Times New Roman"/>
                <a:cs typeface="Times New Roman"/>
              </a:rPr>
              <a:t>н</a:t>
            </a:r>
            <a:r>
              <a:rPr lang="ru-RU" sz="1600" spc="25" dirty="0">
                <a:latin typeface="Times New Roman"/>
                <a:cs typeface="Times New Roman"/>
              </a:rPr>
              <a:t>и</a:t>
            </a:r>
            <a:r>
              <a:rPr lang="ru-RU" sz="1600" spc="100" dirty="0">
                <a:latin typeface="Times New Roman"/>
                <a:cs typeface="Times New Roman"/>
              </a:rPr>
              <a:t>з</a:t>
            </a:r>
            <a:r>
              <a:rPr lang="ru-RU" sz="1600" spc="170" dirty="0">
                <a:latin typeface="Times New Roman"/>
                <a:cs typeface="Times New Roman"/>
              </a:rPr>
              <a:t>а</a:t>
            </a:r>
            <a:r>
              <a:rPr lang="ru-RU" sz="1600" spc="50" dirty="0">
                <a:latin typeface="Times New Roman"/>
                <a:cs typeface="Times New Roman"/>
              </a:rPr>
              <a:t>ц</a:t>
            </a:r>
            <a:r>
              <a:rPr lang="ru-RU" sz="1600" spc="25" dirty="0">
                <a:latin typeface="Times New Roman"/>
                <a:cs typeface="Times New Roman"/>
              </a:rPr>
              <a:t>ии</a:t>
            </a:r>
            <a:r>
              <a:rPr lang="ru-RU" sz="1600" dirty="0">
                <a:latin typeface="Times New Roman"/>
                <a:cs typeface="Times New Roman"/>
              </a:rPr>
              <a:t>	</a:t>
            </a:r>
            <a:r>
              <a:rPr lang="ru-RU" sz="1600" spc="75" dirty="0">
                <a:latin typeface="Times New Roman"/>
                <a:cs typeface="Times New Roman"/>
              </a:rPr>
              <a:t>о</a:t>
            </a:r>
            <a:r>
              <a:rPr lang="ru-RU" sz="1600" spc="100" dirty="0">
                <a:latin typeface="Times New Roman"/>
                <a:cs typeface="Times New Roman"/>
              </a:rPr>
              <a:t>б</a:t>
            </a:r>
            <a:endParaRPr lang="ru-RU" sz="1600" dirty="0">
              <a:latin typeface="Times New Roman"/>
              <a:cs typeface="Times New Roman"/>
            </a:endParaRPr>
          </a:p>
          <a:p>
            <a:pPr marL="12700" marR="8255" algn="just">
              <a:lnSpc>
                <a:spcPct val="106500"/>
              </a:lnSpc>
              <a:spcBef>
                <a:spcPts val="10"/>
              </a:spcBef>
            </a:pPr>
            <a:r>
              <a:rPr lang="ru-RU" sz="1600" spc="65" dirty="0">
                <a:latin typeface="Times New Roman"/>
                <a:cs typeface="Times New Roman"/>
              </a:rPr>
              <a:t>удовлетворенности условиями, </a:t>
            </a:r>
            <a:r>
              <a:rPr lang="ru-RU" sz="1600" spc="80" dirty="0">
                <a:latin typeface="Times New Roman"/>
                <a:cs typeface="Times New Roman"/>
              </a:rPr>
              <a:t>содержанием, </a:t>
            </a:r>
            <a:r>
              <a:rPr lang="ru-RU" sz="1600" spc="65" dirty="0">
                <a:latin typeface="Times New Roman"/>
                <a:cs typeface="Times New Roman"/>
              </a:rPr>
              <a:t>организацией </a:t>
            </a:r>
            <a:r>
              <a:rPr lang="ru-RU" sz="1600" spc="25" dirty="0">
                <a:latin typeface="Times New Roman"/>
                <a:cs typeface="Times New Roman"/>
              </a:rPr>
              <a:t>и </a:t>
            </a:r>
            <a:r>
              <a:rPr lang="ru-RU" sz="1600" spc="65" dirty="0">
                <a:latin typeface="Times New Roman"/>
                <a:cs typeface="Times New Roman"/>
              </a:rPr>
              <a:t>качеством  </a:t>
            </a:r>
            <a:r>
              <a:rPr lang="ru-RU" sz="1600" spc="75" dirty="0">
                <a:latin typeface="Times New Roman"/>
                <a:cs typeface="Times New Roman"/>
              </a:rPr>
              <a:t>образовательного </a:t>
            </a:r>
            <a:r>
              <a:rPr lang="ru-RU" sz="1600" spc="85" dirty="0">
                <a:latin typeface="Times New Roman"/>
                <a:cs typeface="Times New Roman"/>
              </a:rPr>
              <a:t>процесса </a:t>
            </a:r>
            <a:r>
              <a:rPr lang="ru-RU" sz="1600" spc="90" dirty="0">
                <a:latin typeface="Times New Roman"/>
                <a:cs typeface="Times New Roman"/>
              </a:rPr>
              <a:t>в </a:t>
            </a:r>
            <a:r>
              <a:rPr lang="ru-RU" sz="1600" spc="85" dirty="0">
                <a:latin typeface="Times New Roman"/>
                <a:cs typeface="Times New Roman"/>
              </a:rPr>
              <a:t>целом </a:t>
            </a:r>
            <a:r>
              <a:rPr lang="ru-RU" sz="1600" spc="25" dirty="0">
                <a:latin typeface="Times New Roman"/>
                <a:cs typeface="Times New Roman"/>
              </a:rPr>
              <a:t>и </a:t>
            </a:r>
            <a:r>
              <a:rPr lang="ru-RU" sz="1600" spc="55" dirty="0">
                <a:latin typeface="Times New Roman"/>
                <a:cs typeface="Times New Roman"/>
              </a:rPr>
              <a:t>отдельных </a:t>
            </a:r>
            <a:r>
              <a:rPr lang="ru-RU" sz="1600" spc="50" dirty="0">
                <a:latin typeface="Times New Roman"/>
                <a:cs typeface="Times New Roman"/>
              </a:rPr>
              <a:t>дисциплин (модулей) </a:t>
            </a:r>
            <a:r>
              <a:rPr lang="ru-RU" sz="1600" spc="25" dirty="0">
                <a:latin typeface="Times New Roman"/>
                <a:cs typeface="Times New Roman"/>
              </a:rPr>
              <a:t>и</a:t>
            </a:r>
            <a:r>
              <a:rPr lang="ru-RU" sz="1600" spc="150" dirty="0">
                <a:latin typeface="Times New Roman"/>
                <a:cs typeface="Times New Roman"/>
              </a:rPr>
              <a:t> </a:t>
            </a:r>
            <a:r>
              <a:rPr lang="ru-RU" sz="1600" spc="25" dirty="0">
                <a:latin typeface="Times New Roman"/>
                <a:cs typeface="Times New Roman"/>
              </a:rPr>
              <a:t>практик</a:t>
            </a:r>
            <a:r>
              <a:rPr lang="ru-RU" sz="1600" spc="25" dirty="0" smtClean="0">
                <a:latin typeface="Times New Roman"/>
                <a:cs typeface="Times New Roman"/>
              </a:rPr>
              <a:t>.</a:t>
            </a:r>
            <a:endParaRPr sz="1200" dirty="0">
              <a:latin typeface="Times New Roman"/>
              <a:cs typeface="Times New Roman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791458"/>
              </p:ext>
            </p:extLst>
          </p:nvPr>
        </p:nvGraphicFramePr>
        <p:xfrm>
          <a:off x="1295400" y="1600200"/>
          <a:ext cx="9442704" cy="990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5335"/>
                <a:gridCol w="1324597"/>
                <a:gridCol w="1266203"/>
                <a:gridCol w="1600200"/>
                <a:gridCol w="1447800"/>
                <a:gridCol w="1085357"/>
                <a:gridCol w="1253212"/>
              </a:tblGrid>
              <a:tr h="12714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13.02.13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15.01.20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.02.14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15.02.18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23.01.17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23.02.07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43.02.15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359" marR="46359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75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78055" y="2967335"/>
            <a:ext cx="7035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168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25417" y="421005"/>
            <a:ext cx="9475588" cy="3860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55" dirty="0"/>
              <a:t>НОРМАТИВНО </a:t>
            </a:r>
            <a:r>
              <a:rPr spc="165" dirty="0"/>
              <a:t>– </a:t>
            </a:r>
            <a:r>
              <a:rPr spc="100" dirty="0"/>
              <a:t>ПРАВОВОЕ</a:t>
            </a:r>
            <a:r>
              <a:rPr spc="-20" dirty="0"/>
              <a:t> </a:t>
            </a:r>
            <a:r>
              <a:rPr spc="65" dirty="0"/>
              <a:t>РЕГУЛИРОВАНИЕ</a:t>
            </a:r>
          </a:p>
        </p:txBody>
      </p:sp>
      <p:sp>
        <p:nvSpPr>
          <p:cNvPr id="4" name="object 4"/>
          <p:cNvSpPr/>
          <p:nvPr/>
        </p:nvSpPr>
        <p:spPr>
          <a:xfrm>
            <a:off x="1374139" y="1536754"/>
            <a:ext cx="4047580" cy="49313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122475" y="1536748"/>
            <a:ext cx="4336992" cy="49736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268663" y="1794684"/>
            <a:ext cx="4074617" cy="209159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450" spc="135" dirty="0">
                <a:solidFill>
                  <a:srgbClr val="BF0000"/>
                </a:solidFill>
                <a:latin typeface="Times New Roman"/>
                <a:cs typeface="Times New Roman"/>
              </a:rPr>
              <a:t>С 1 </a:t>
            </a:r>
            <a:r>
              <a:rPr sz="2450" spc="229" dirty="0">
                <a:solidFill>
                  <a:srgbClr val="BF0000"/>
                </a:solidFill>
                <a:latin typeface="Times New Roman"/>
                <a:cs typeface="Times New Roman"/>
              </a:rPr>
              <a:t>сентября </a:t>
            </a:r>
            <a:r>
              <a:rPr sz="2450" spc="130" dirty="0">
                <a:solidFill>
                  <a:srgbClr val="BF0000"/>
                </a:solidFill>
                <a:latin typeface="Times New Roman"/>
                <a:cs typeface="Times New Roman"/>
              </a:rPr>
              <a:t>2023</a:t>
            </a:r>
            <a:r>
              <a:rPr sz="2450" spc="-275" dirty="0">
                <a:solidFill>
                  <a:srgbClr val="BF0000"/>
                </a:solidFill>
                <a:latin typeface="Times New Roman"/>
                <a:cs typeface="Times New Roman"/>
              </a:rPr>
              <a:t> </a:t>
            </a:r>
            <a:r>
              <a:rPr sz="2450" spc="200" dirty="0">
                <a:solidFill>
                  <a:srgbClr val="BF0000"/>
                </a:solidFill>
                <a:latin typeface="Times New Roman"/>
                <a:cs typeface="Times New Roman"/>
              </a:rPr>
              <a:t>года</a:t>
            </a:r>
            <a:endParaRPr sz="24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5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100" spc="110" dirty="0">
                <a:latin typeface="Times New Roman"/>
                <a:cs typeface="Times New Roman"/>
              </a:rPr>
              <a:t>1 </a:t>
            </a:r>
            <a:r>
              <a:rPr sz="2100" spc="225" dirty="0">
                <a:latin typeface="Times New Roman"/>
                <a:cs typeface="Times New Roman"/>
              </a:rPr>
              <a:t>раз </a:t>
            </a:r>
            <a:r>
              <a:rPr sz="2100" spc="290" dirty="0">
                <a:latin typeface="Times New Roman"/>
                <a:cs typeface="Times New Roman"/>
              </a:rPr>
              <a:t>в</a:t>
            </a:r>
            <a:r>
              <a:rPr sz="2100" spc="-254" dirty="0">
                <a:latin typeface="Times New Roman"/>
                <a:cs typeface="Times New Roman"/>
              </a:rPr>
              <a:t> </a:t>
            </a:r>
            <a:r>
              <a:rPr sz="2100" spc="110" dirty="0">
                <a:latin typeface="Times New Roman"/>
                <a:cs typeface="Times New Roman"/>
              </a:rPr>
              <a:t>3 </a:t>
            </a:r>
            <a:r>
              <a:rPr sz="2100" spc="165" dirty="0">
                <a:latin typeface="Times New Roman"/>
                <a:cs typeface="Times New Roman"/>
              </a:rPr>
              <a:t>года</a:t>
            </a:r>
            <a:endParaRPr sz="2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00">
              <a:latin typeface="Times New Roman"/>
              <a:cs typeface="Times New Roman"/>
            </a:endParaRPr>
          </a:p>
          <a:p>
            <a:pPr marL="12700" marR="603885">
              <a:lnSpc>
                <a:spcPct val="100000"/>
              </a:lnSpc>
            </a:pPr>
            <a:r>
              <a:rPr sz="2100" spc="180" dirty="0">
                <a:latin typeface="Times New Roman"/>
                <a:cs typeface="Times New Roman"/>
              </a:rPr>
              <a:t>Все</a:t>
            </a:r>
            <a:r>
              <a:rPr sz="2100" spc="55" dirty="0">
                <a:latin typeface="Times New Roman"/>
                <a:cs typeface="Times New Roman"/>
              </a:rPr>
              <a:t> </a:t>
            </a:r>
            <a:r>
              <a:rPr sz="2100" spc="225" dirty="0">
                <a:latin typeface="Times New Roman"/>
                <a:cs typeface="Times New Roman"/>
              </a:rPr>
              <a:t>образовательные  </a:t>
            </a:r>
            <a:r>
              <a:rPr sz="2100" spc="165" dirty="0">
                <a:latin typeface="Times New Roman"/>
                <a:cs typeface="Times New Roman"/>
              </a:rPr>
              <a:t>организации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333470" y="4088543"/>
            <a:ext cx="4251995" cy="0"/>
          </a:xfrm>
          <a:custGeom>
            <a:avLst/>
            <a:gdLst/>
            <a:ahLst/>
            <a:cxnLst/>
            <a:rect l="l" t="t" r="r" b="b"/>
            <a:pathLst>
              <a:path w="3729354">
                <a:moveTo>
                  <a:pt x="0" y="0"/>
                </a:moveTo>
                <a:lnTo>
                  <a:pt x="3729227" y="0"/>
                </a:lnTo>
              </a:path>
            </a:pathLst>
          </a:custGeom>
          <a:ln w="41147">
            <a:solidFill>
              <a:srgbClr val="4472C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153894" y="4623541"/>
            <a:ext cx="5394453" cy="91691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11785" indent="-299085">
              <a:lnSpc>
                <a:spcPct val="100000"/>
              </a:lnSpc>
              <a:spcBef>
                <a:spcPts val="130"/>
              </a:spcBef>
              <a:buAutoNum type="arabicPeriod"/>
              <a:tabLst>
                <a:tab pos="312420" algn="l"/>
              </a:tabLst>
            </a:pPr>
            <a:r>
              <a:rPr sz="1950" spc="225" dirty="0">
                <a:latin typeface="Times New Roman"/>
                <a:cs typeface="Times New Roman"/>
              </a:rPr>
              <a:t>Выявление </a:t>
            </a:r>
            <a:r>
              <a:rPr sz="1950" spc="210" dirty="0">
                <a:latin typeface="Times New Roman"/>
                <a:cs typeface="Times New Roman"/>
              </a:rPr>
              <a:t>проблемных</a:t>
            </a:r>
            <a:r>
              <a:rPr sz="1950" spc="-155" dirty="0">
                <a:latin typeface="Times New Roman"/>
                <a:cs typeface="Times New Roman"/>
              </a:rPr>
              <a:t> </a:t>
            </a:r>
            <a:r>
              <a:rPr sz="1950" spc="180" dirty="0">
                <a:latin typeface="Times New Roman"/>
                <a:cs typeface="Times New Roman"/>
              </a:rPr>
              <a:t>зон</a:t>
            </a:r>
            <a:endParaRPr sz="1950" dirty="0">
              <a:latin typeface="Times New Roman"/>
              <a:cs typeface="Times New Roman"/>
            </a:endParaRPr>
          </a:p>
          <a:p>
            <a:pPr marL="311785" indent="-299085">
              <a:lnSpc>
                <a:spcPct val="100000"/>
              </a:lnSpc>
              <a:spcBef>
                <a:spcPts val="35"/>
              </a:spcBef>
              <a:buAutoNum type="arabicPeriod"/>
              <a:tabLst>
                <a:tab pos="312420" algn="l"/>
              </a:tabLst>
            </a:pPr>
            <a:r>
              <a:rPr sz="1950" spc="200" dirty="0">
                <a:latin typeface="Times New Roman"/>
                <a:cs typeface="Times New Roman"/>
              </a:rPr>
              <a:t>Формирование </a:t>
            </a:r>
            <a:r>
              <a:rPr sz="1950" spc="180" dirty="0">
                <a:latin typeface="Times New Roman"/>
                <a:cs typeface="Times New Roman"/>
              </a:rPr>
              <a:t>индикаторов</a:t>
            </a:r>
            <a:r>
              <a:rPr sz="1950" spc="-25" dirty="0">
                <a:latin typeface="Times New Roman"/>
                <a:cs typeface="Times New Roman"/>
              </a:rPr>
              <a:t> </a:t>
            </a:r>
            <a:r>
              <a:rPr sz="1950" spc="175" dirty="0">
                <a:latin typeface="Times New Roman"/>
                <a:cs typeface="Times New Roman"/>
              </a:rPr>
              <a:t>риска</a:t>
            </a:r>
            <a:endParaRPr sz="1950" dirty="0">
              <a:latin typeface="Times New Roman"/>
              <a:cs typeface="Times New Roman"/>
            </a:endParaRPr>
          </a:p>
          <a:p>
            <a:pPr marL="311785" indent="-299085">
              <a:lnSpc>
                <a:spcPct val="100000"/>
              </a:lnSpc>
              <a:spcBef>
                <a:spcPts val="35"/>
              </a:spcBef>
              <a:buAutoNum type="arabicPeriod"/>
              <a:tabLst>
                <a:tab pos="312420" algn="l"/>
              </a:tabLst>
            </a:pPr>
            <a:r>
              <a:rPr sz="1950" spc="160" dirty="0">
                <a:latin typeface="Times New Roman"/>
                <a:cs typeface="Times New Roman"/>
              </a:rPr>
              <a:t>Корректировка </a:t>
            </a:r>
            <a:r>
              <a:rPr sz="1950" spc="185" dirty="0">
                <a:latin typeface="Times New Roman"/>
                <a:cs typeface="Times New Roman"/>
              </a:rPr>
              <a:t>программ</a:t>
            </a:r>
            <a:r>
              <a:rPr sz="1950" spc="-5" dirty="0">
                <a:latin typeface="Times New Roman"/>
                <a:cs typeface="Times New Roman"/>
              </a:rPr>
              <a:t> </a:t>
            </a:r>
            <a:r>
              <a:rPr sz="1950" spc="200" dirty="0">
                <a:latin typeface="Times New Roman"/>
                <a:cs typeface="Times New Roman"/>
              </a:rPr>
              <a:t>развития</a:t>
            </a:r>
            <a:endParaRPr sz="195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1951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9724" y="1034796"/>
            <a:ext cx="10657840" cy="5302250"/>
          </a:xfrm>
          <a:custGeom>
            <a:avLst/>
            <a:gdLst/>
            <a:ahLst/>
            <a:cxnLst/>
            <a:rect l="l" t="t" r="r" b="b"/>
            <a:pathLst>
              <a:path w="10657840" h="5302250">
                <a:moveTo>
                  <a:pt x="0" y="883665"/>
                </a:moveTo>
                <a:lnTo>
                  <a:pt x="1307" y="835179"/>
                </a:lnTo>
                <a:lnTo>
                  <a:pt x="5185" y="787376"/>
                </a:lnTo>
                <a:lnTo>
                  <a:pt x="11566" y="740324"/>
                </a:lnTo>
                <a:lnTo>
                  <a:pt x="20382" y="694091"/>
                </a:lnTo>
                <a:lnTo>
                  <a:pt x="31566" y="648743"/>
                </a:lnTo>
                <a:lnTo>
                  <a:pt x="45051" y="604349"/>
                </a:lnTo>
                <a:lnTo>
                  <a:pt x="60769" y="560975"/>
                </a:lnTo>
                <a:lnTo>
                  <a:pt x="78653" y="518689"/>
                </a:lnTo>
                <a:lnTo>
                  <a:pt x="98635" y="477559"/>
                </a:lnTo>
                <a:lnTo>
                  <a:pt x="120649" y="437651"/>
                </a:lnTo>
                <a:lnTo>
                  <a:pt x="144626" y="399033"/>
                </a:lnTo>
                <a:lnTo>
                  <a:pt x="170499" y="361773"/>
                </a:lnTo>
                <a:lnTo>
                  <a:pt x="198202" y="325937"/>
                </a:lnTo>
                <a:lnTo>
                  <a:pt x="227666" y="291594"/>
                </a:lnTo>
                <a:lnTo>
                  <a:pt x="258824" y="258810"/>
                </a:lnTo>
                <a:lnTo>
                  <a:pt x="291609" y="227653"/>
                </a:lnTo>
                <a:lnTo>
                  <a:pt x="325953" y="198190"/>
                </a:lnTo>
                <a:lnTo>
                  <a:pt x="361789" y="170488"/>
                </a:lnTo>
                <a:lnTo>
                  <a:pt x="399050" y="144616"/>
                </a:lnTo>
                <a:lnTo>
                  <a:pt x="437668" y="120640"/>
                </a:lnTo>
                <a:lnTo>
                  <a:pt x="477576" y="98628"/>
                </a:lnTo>
                <a:lnTo>
                  <a:pt x="518706" y="78647"/>
                </a:lnTo>
                <a:lnTo>
                  <a:pt x="560991" y="60764"/>
                </a:lnTo>
                <a:lnTo>
                  <a:pt x="604363" y="45047"/>
                </a:lnTo>
                <a:lnTo>
                  <a:pt x="648756" y="31563"/>
                </a:lnTo>
                <a:lnTo>
                  <a:pt x="694102" y="20380"/>
                </a:lnTo>
                <a:lnTo>
                  <a:pt x="740333" y="11565"/>
                </a:lnTo>
                <a:lnTo>
                  <a:pt x="787383" y="5184"/>
                </a:lnTo>
                <a:lnTo>
                  <a:pt x="835182" y="1307"/>
                </a:lnTo>
                <a:lnTo>
                  <a:pt x="883665" y="0"/>
                </a:lnTo>
                <a:lnTo>
                  <a:pt x="9773666" y="0"/>
                </a:lnTo>
                <a:lnTo>
                  <a:pt x="9822152" y="1307"/>
                </a:lnTo>
                <a:lnTo>
                  <a:pt x="9869955" y="5184"/>
                </a:lnTo>
                <a:lnTo>
                  <a:pt x="9917007" y="11565"/>
                </a:lnTo>
                <a:lnTo>
                  <a:pt x="9963240" y="20380"/>
                </a:lnTo>
                <a:lnTo>
                  <a:pt x="10008588" y="31563"/>
                </a:lnTo>
                <a:lnTo>
                  <a:pt x="10052982" y="45047"/>
                </a:lnTo>
                <a:lnTo>
                  <a:pt x="10096356" y="60764"/>
                </a:lnTo>
                <a:lnTo>
                  <a:pt x="10138642" y="78647"/>
                </a:lnTo>
                <a:lnTo>
                  <a:pt x="10179772" y="98628"/>
                </a:lnTo>
                <a:lnTo>
                  <a:pt x="10219680" y="120640"/>
                </a:lnTo>
                <a:lnTo>
                  <a:pt x="10258298" y="144616"/>
                </a:lnTo>
                <a:lnTo>
                  <a:pt x="10295558" y="170488"/>
                </a:lnTo>
                <a:lnTo>
                  <a:pt x="10331394" y="198190"/>
                </a:lnTo>
                <a:lnTo>
                  <a:pt x="10365737" y="227653"/>
                </a:lnTo>
                <a:lnTo>
                  <a:pt x="10398521" y="258810"/>
                </a:lnTo>
                <a:lnTo>
                  <a:pt x="10429678" y="291594"/>
                </a:lnTo>
                <a:lnTo>
                  <a:pt x="10459141" y="325937"/>
                </a:lnTo>
                <a:lnTo>
                  <a:pt x="10486843" y="361773"/>
                </a:lnTo>
                <a:lnTo>
                  <a:pt x="10512715" y="399033"/>
                </a:lnTo>
                <a:lnTo>
                  <a:pt x="10536691" y="437651"/>
                </a:lnTo>
                <a:lnTo>
                  <a:pt x="10558703" y="477559"/>
                </a:lnTo>
                <a:lnTo>
                  <a:pt x="10578684" y="518689"/>
                </a:lnTo>
                <a:lnTo>
                  <a:pt x="10596567" y="560975"/>
                </a:lnTo>
                <a:lnTo>
                  <a:pt x="10612284" y="604349"/>
                </a:lnTo>
                <a:lnTo>
                  <a:pt x="10625768" y="648743"/>
                </a:lnTo>
                <a:lnTo>
                  <a:pt x="10636951" y="694091"/>
                </a:lnTo>
                <a:lnTo>
                  <a:pt x="10645766" y="740324"/>
                </a:lnTo>
                <a:lnTo>
                  <a:pt x="10652147" y="787376"/>
                </a:lnTo>
                <a:lnTo>
                  <a:pt x="10656024" y="835179"/>
                </a:lnTo>
                <a:lnTo>
                  <a:pt x="10657332" y="883665"/>
                </a:lnTo>
                <a:lnTo>
                  <a:pt x="10657332" y="4418330"/>
                </a:lnTo>
                <a:lnTo>
                  <a:pt x="10656024" y="4466813"/>
                </a:lnTo>
                <a:lnTo>
                  <a:pt x="10652147" y="4514612"/>
                </a:lnTo>
                <a:lnTo>
                  <a:pt x="10645766" y="4561662"/>
                </a:lnTo>
                <a:lnTo>
                  <a:pt x="10636951" y="4607893"/>
                </a:lnTo>
                <a:lnTo>
                  <a:pt x="10625768" y="4653239"/>
                </a:lnTo>
                <a:lnTo>
                  <a:pt x="10612284" y="4697632"/>
                </a:lnTo>
                <a:lnTo>
                  <a:pt x="10596567" y="4741004"/>
                </a:lnTo>
                <a:lnTo>
                  <a:pt x="10578684" y="4783289"/>
                </a:lnTo>
                <a:lnTo>
                  <a:pt x="10558703" y="4824419"/>
                </a:lnTo>
                <a:lnTo>
                  <a:pt x="10536691" y="4864327"/>
                </a:lnTo>
                <a:lnTo>
                  <a:pt x="10512715" y="4902945"/>
                </a:lnTo>
                <a:lnTo>
                  <a:pt x="10486843" y="4940206"/>
                </a:lnTo>
                <a:lnTo>
                  <a:pt x="10459141" y="4976042"/>
                </a:lnTo>
                <a:lnTo>
                  <a:pt x="10429678" y="5010386"/>
                </a:lnTo>
                <a:lnTo>
                  <a:pt x="10398521" y="5043171"/>
                </a:lnTo>
                <a:lnTo>
                  <a:pt x="10365737" y="5074329"/>
                </a:lnTo>
                <a:lnTo>
                  <a:pt x="10331394" y="5103793"/>
                </a:lnTo>
                <a:lnTo>
                  <a:pt x="10295558" y="5131496"/>
                </a:lnTo>
                <a:lnTo>
                  <a:pt x="10258298" y="5157369"/>
                </a:lnTo>
                <a:lnTo>
                  <a:pt x="10219680" y="5181346"/>
                </a:lnTo>
                <a:lnTo>
                  <a:pt x="10179772" y="5203360"/>
                </a:lnTo>
                <a:lnTo>
                  <a:pt x="10138642" y="5223342"/>
                </a:lnTo>
                <a:lnTo>
                  <a:pt x="10096356" y="5241226"/>
                </a:lnTo>
                <a:lnTo>
                  <a:pt x="10052982" y="5256944"/>
                </a:lnTo>
                <a:lnTo>
                  <a:pt x="10008588" y="5270429"/>
                </a:lnTo>
                <a:lnTo>
                  <a:pt x="9963240" y="5281613"/>
                </a:lnTo>
                <a:lnTo>
                  <a:pt x="9917007" y="5290429"/>
                </a:lnTo>
                <a:lnTo>
                  <a:pt x="9869955" y="5296810"/>
                </a:lnTo>
                <a:lnTo>
                  <a:pt x="9822152" y="5300688"/>
                </a:lnTo>
                <a:lnTo>
                  <a:pt x="9773666" y="5301995"/>
                </a:lnTo>
                <a:lnTo>
                  <a:pt x="883665" y="5301995"/>
                </a:lnTo>
                <a:lnTo>
                  <a:pt x="835182" y="5300688"/>
                </a:lnTo>
                <a:lnTo>
                  <a:pt x="787383" y="5296810"/>
                </a:lnTo>
                <a:lnTo>
                  <a:pt x="740333" y="5290429"/>
                </a:lnTo>
                <a:lnTo>
                  <a:pt x="694102" y="5281613"/>
                </a:lnTo>
                <a:lnTo>
                  <a:pt x="648756" y="5270429"/>
                </a:lnTo>
                <a:lnTo>
                  <a:pt x="604363" y="5256944"/>
                </a:lnTo>
                <a:lnTo>
                  <a:pt x="560991" y="5241226"/>
                </a:lnTo>
                <a:lnTo>
                  <a:pt x="518706" y="5223342"/>
                </a:lnTo>
                <a:lnTo>
                  <a:pt x="477576" y="5203360"/>
                </a:lnTo>
                <a:lnTo>
                  <a:pt x="437668" y="5181346"/>
                </a:lnTo>
                <a:lnTo>
                  <a:pt x="399050" y="5157369"/>
                </a:lnTo>
                <a:lnTo>
                  <a:pt x="361789" y="5131496"/>
                </a:lnTo>
                <a:lnTo>
                  <a:pt x="325953" y="5103793"/>
                </a:lnTo>
                <a:lnTo>
                  <a:pt x="291609" y="5074329"/>
                </a:lnTo>
                <a:lnTo>
                  <a:pt x="258824" y="5043171"/>
                </a:lnTo>
                <a:lnTo>
                  <a:pt x="227666" y="5010386"/>
                </a:lnTo>
                <a:lnTo>
                  <a:pt x="198202" y="4976042"/>
                </a:lnTo>
                <a:lnTo>
                  <a:pt x="170499" y="4940206"/>
                </a:lnTo>
                <a:lnTo>
                  <a:pt x="144626" y="4902945"/>
                </a:lnTo>
                <a:lnTo>
                  <a:pt x="120649" y="4864327"/>
                </a:lnTo>
                <a:lnTo>
                  <a:pt x="98635" y="4824419"/>
                </a:lnTo>
                <a:lnTo>
                  <a:pt x="78653" y="4783289"/>
                </a:lnTo>
                <a:lnTo>
                  <a:pt x="60769" y="4741004"/>
                </a:lnTo>
                <a:lnTo>
                  <a:pt x="45051" y="4697632"/>
                </a:lnTo>
                <a:lnTo>
                  <a:pt x="31566" y="4653239"/>
                </a:lnTo>
                <a:lnTo>
                  <a:pt x="20382" y="4607893"/>
                </a:lnTo>
                <a:lnTo>
                  <a:pt x="11566" y="4561662"/>
                </a:lnTo>
                <a:lnTo>
                  <a:pt x="5185" y="4514612"/>
                </a:lnTo>
                <a:lnTo>
                  <a:pt x="1307" y="4466813"/>
                </a:lnTo>
                <a:lnTo>
                  <a:pt x="0" y="4418330"/>
                </a:lnTo>
                <a:lnTo>
                  <a:pt x="0" y="883665"/>
                </a:lnTo>
                <a:close/>
              </a:path>
            </a:pathLst>
          </a:custGeom>
          <a:ln w="12192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79550" y="1301623"/>
            <a:ext cx="519049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spc="-15" dirty="0">
                <a:solidFill>
                  <a:srgbClr val="1F3863"/>
                </a:solidFill>
                <a:latin typeface="Arial"/>
                <a:cs typeface="Arial"/>
              </a:rPr>
              <a:t>АП1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Наличие электронной информационно-образовательной</a:t>
            </a:r>
            <a:r>
              <a:rPr sz="1200" spc="35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среды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79550" y="1667383"/>
            <a:ext cx="7830184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spc="-15" dirty="0">
                <a:solidFill>
                  <a:srgbClr val="1F3863"/>
                </a:solidFill>
                <a:latin typeface="Arial"/>
                <a:cs typeface="Arial"/>
              </a:rPr>
              <a:t>АП2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Доля выпускников, трудоустроившихся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в течение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календарного года, следующего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за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годом выпуска, 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в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общей численности выпускников по образовательной программе среднего профессионального  образования</a:t>
            </a:r>
            <a:endParaRPr sz="12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79550" y="2399157"/>
            <a:ext cx="746823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spc="-15" dirty="0">
                <a:solidFill>
                  <a:srgbClr val="1F3863"/>
                </a:solidFill>
                <a:latin typeface="Arial"/>
                <a:cs typeface="Arial"/>
              </a:rPr>
              <a:t>АП3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Участие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обучающихся образовательной организации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в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оценочных процедурах, проведенных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в  рамках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мониторинга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системы</a:t>
            </a:r>
            <a:r>
              <a:rPr sz="1200" spc="-5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образования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79551" y="2947796"/>
            <a:ext cx="705993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spc="-15" dirty="0">
                <a:solidFill>
                  <a:srgbClr val="1F3863"/>
                </a:solidFill>
                <a:latin typeface="Arial"/>
                <a:cs typeface="Arial"/>
              </a:rPr>
              <a:t>АП4 </a:t>
            </a: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Медианный </a:t>
            </a:r>
            <a:r>
              <a:rPr sz="1200" b="1" spc="-10" dirty="0">
                <a:solidFill>
                  <a:srgbClr val="1F3863"/>
                </a:solidFill>
                <a:latin typeface="Arial"/>
                <a:cs typeface="Arial"/>
              </a:rPr>
              <a:t>результат предшествующей аттестации обучающихся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образовательной  организации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в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форме демонстрационного экзамена по образовательной программе среднего  профессионального образования (если образовательной программой предусмотрено наличие  демонстрационного</a:t>
            </a:r>
            <a:r>
              <a:rPr sz="1200" spc="-35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экзамена)</a:t>
            </a:r>
            <a:endParaRPr sz="12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79550" y="3862579"/>
            <a:ext cx="7771766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189865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spc="-15" dirty="0">
                <a:solidFill>
                  <a:srgbClr val="1F3863"/>
                </a:solidFill>
                <a:latin typeface="Arial"/>
                <a:cs typeface="Arial"/>
              </a:rPr>
              <a:t>АП5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Доля педагогических работников, обеспечивающих освоение обучающимися профессиональных  модулей образовательной программы среднего профессионального образования, имеющих</a:t>
            </a:r>
            <a:r>
              <a:rPr sz="1200" spc="-6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опыт</a:t>
            </a:r>
            <a:endParaRPr sz="1200" dirty="0">
              <a:latin typeface="Arial"/>
              <a:cs typeface="Arial"/>
            </a:endParaRPr>
          </a:p>
          <a:p>
            <a:pPr marL="299085">
              <a:lnSpc>
                <a:spcPct val="100000"/>
              </a:lnSpc>
            </a:pP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деятельности не менее одного года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в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организациях, направление деятельности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которых</a:t>
            </a:r>
            <a:r>
              <a:rPr sz="1200" spc="-15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соответствует</a:t>
            </a:r>
            <a:endParaRPr sz="1200" dirty="0">
              <a:latin typeface="Arial"/>
              <a:cs typeface="Arial"/>
            </a:endParaRPr>
          </a:p>
          <a:p>
            <a:pPr marL="299085">
              <a:lnSpc>
                <a:spcPct val="100000"/>
              </a:lnSpc>
            </a:pP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области профессиональной деятельности,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в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общей численности педагогических</a:t>
            </a:r>
            <a:r>
              <a:rPr sz="1200" spc="-45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работников,</a:t>
            </a:r>
            <a:endParaRPr sz="1200" dirty="0">
              <a:latin typeface="Arial"/>
              <a:cs typeface="Arial"/>
            </a:endParaRPr>
          </a:p>
          <a:p>
            <a:pPr marL="299085" marR="5080">
              <a:lnSpc>
                <a:spcPct val="100000"/>
              </a:lnSpc>
            </a:pP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участвующих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в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реализации профессиональных модулей соответствующей образовательной программы  среднего профессионального</a:t>
            </a:r>
            <a:r>
              <a:rPr sz="1200" spc="-10" dirty="0">
                <a:solidFill>
                  <a:srgbClr val="1F3863"/>
                </a:solidFill>
                <a:latin typeface="Arial"/>
                <a:cs typeface="Arial"/>
              </a:rPr>
              <a:t> образования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79549" y="5142992"/>
            <a:ext cx="7711441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243840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spc="-15" dirty="0">
                <a:solidFill>
                  <a:srgbClr val="1F3863"/>
                </a:solidFill>
                <a:latin typeface="Arial"/>
                <a:cs typeface="Arial"/>
              </a:rPr>
              <a:t>АП6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Доля педагогических работников, имеющих первую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или </a:t>
            </a:r>
            <a:r>
              <a:rPr sz="1200" spc="-10" dirty="0">
                <a:solidFill>
                  <a:srgbClr val="1F3863"/>
                </a:solidFill>
                <a:latin typeface="Arial"/>
                <a:cs typeface="Arial"/>
              </a:rPr>
              <a:t>высшую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квалификационные категории,  ученое звание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и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(или) ученую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степень и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(или) лиц, приравненных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к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ним,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в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общей</a:t>
            </a:r>
            <a:r>
              <a:rPr sz="1200" spc="10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численности</a:t>
            </a:r>
            <a:endParaRPr sz="1200">
              <a:latin typeface="Arial"/>
              <a:cs typeface="Arial"/>
            </a:endParaRPr>
          </a:p>
          <a:p>
            <a:pPr marL="299085">
              <a:lnSpc>
                <a:spcPct val="100000"/>
              </a:lnSpc>
            </a:pP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педагогических работников, участвующих </a:t>
            </a:r>
            <a:r>
              <a:rPr sz="1200" dirty="0">
                <a:solidFill>
                  <a:srgbClr val="1F3863"/>
                </a:solidFill>
                <a:latin typeface="Arial"/>
                <a:cs typeface="Arial"/>
              </a:rPr>
              <a:t>в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реализации соответствующей образовательной</a:t>
            </a:r>
            <a:r>
              <a:rPr sz="1200" spc="9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программы</a:t>
            </a:r>
            <a:endParaRPr sz="1200">
              <a:latin typeface="Arial"/>
              <a:cs typeface="Arial"/>
            </a:endParaRPr>
          </a:p>
          <a:p>
            <a:pPr marL="299085">
              <a:lnSpc>
                <a:spcPct val="100000"/>
              </a:lnSpc>
            </a:pP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среднего профессионального</a:t>
            </a:r>
            <a:r>
              <a:rPr sz="1200" spc="-3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spc="-5" dirty="0">
                <a:solidFill>
                  <a:srgbClr val="1F3863"/>
                </a:solidFill>
                <a:latin typeface="Arial"/>
                <a:cs typeface="Arial"/>
              </a:rPr>
              <a:t>образования</a:t>
            </a:r>
            <a:endParaRPr sz="12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79550" y="6057697"/>
            <a:ext cx="526161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spc="-15" dirty="0">
                <a:solidFill>
                  <a:srgbClr val="1F3863"/>
                </a:solidFill>
                <a:latin typeface="Arial"/>
                <a:cs typeface="Arial"/>
              </a:rPr>
              <a:t>АП7 </a:t>
            </a: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Наличие </a:t>
            </a:r>
            <a:r>
              <a:rPr sz="1200" b="1" spc="-10" dirty="0">
                <a:solidFill>
                  <a:srgbClr val="1F3863"/>
                </a:solidFill>
                <a:latin typeface="Arial"/>
                <a:cs typeface="Arial"/>
              </a:rPr>
              <a:t>внутренней системы </a:t>
            </a: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оценки качества</a:t>
            </a:r>
            <a:r>
              <a:rPr sz="1200" b="1" spc="15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образования</a:t>
            </a:r>
            <a:endParaRPr sz="12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602469" y="1349756"/>
            <a:ext cx="12287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dirty="0">
                <a:solidFill>
                  <a:srgbClr val="1F3863"/>
                </a:solidFill>
                <a:latin typeface="Arial"/>
                <a:cs typeface="Arial"/>
              </a:rPr>
              <a:t>(5/0</a:t>
            </a:r>
            <a:r>
              <a:rPr sz="1200" b="1" spc="-6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баллов)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574532" y="1723136"/>
            <a:ext cx="152400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(20/10/0</a:t>
            </a:r>
            <a:r>
              <a:rPr sz="1200" b="1" spc="-45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баллов)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600955" y="2358645"/>
            <a:ext cx="131254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(10/0</a:t>
            </a:r>
            <a:r>
              <a:rPr sz="1200" b="1" spc="-5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баллов)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574540" y="3003042"/>
            <a:ext cx="131254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(10/0</a:t>
            </a:r>
            <a:r>
              <a:rPr sz="1200" b="1" spc="-55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баллов)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445257" y="214377"/>
            <a:ext cx="530148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6895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Аккредитационные</a:t>
            </a:r>
            <a:r>
              <a:rPr spc="15" dirty="0"/>
              <a:t> </a:t>
            </a:r>
            <a:r>
              <a:rPr spc="-10" dirty="0"/>
              <a:t>показатели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9585452" y="5238751"/>
            <a:ext cx="14401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(10/5/0</a:t>
            </a:r>
            <a:r>
              <a:rPr sz="1200" b="1" spc="-45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баллов)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602469" y="6033313"/>
            <a:ext cx="12287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dirty="0">
                <a:solidFill>
                  <a:srgbClr val="1F3863"/>
                </a:solidFill>
                <a:latin typeface="Arial"/>
                <a:cs typeface="Arial"/>
              </a:rPr>
              <a:t>(5/0</a:t>
            </a:r>
            <a:r>
              <a:rPr sz="1200" b="1" spc="-60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баллов)</a:t>
            </a:r>
            <a:endParaRPr sz="12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06788" y="4044823"/>
            <a:ext cx="131191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299085" algn="l"/>
                <a:tab pos="299720" algn="l"/>
              </a:tabLst>
            </a:pP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(10/0</a:t>
            </a:r>
            <a:r>
              <a:rPr sz="1200" b="1" spc="-55" dirty="0">
                <a:solidFill>
                  <a:srgbClr val="1F3863"/>
                </a:solidFill>
                <a:latin typeface="Arial"/>
                <a:cs typeface="Arial"/>
              </a:rPr>
              <a:t> </a:t>
            </a:r>
            <a:r>
              <a:rPr sz="1200" b="1" spc="-5" dirty="0">
                <a:solidFill>
                  <a:srgbClr val="1F3863"/>
                </a:solidFill>
                <a:latin typeface="Arial"/>
                <a:cs typeface="Arial"/>
              </a:rPr>
              <a:t>баллов)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2335303" y="3214450"/>
            <a:ext cx="3420131" cy="1632446"/>
          </a:xfrm>
          <a:custGeom>
            <a:avLst/>
            <a:gdLst/>
            <a:ahLst/>
            <a:cxnLst/>
            <a:rect l="l" t="t" r="r" b="b"/>
            <a:pathLst>
              <a:path w="2999740" h="1800225">
                <a:moveTo>
                  <a:pt x="0" y="0"/>
                </a:moveTo>
                <a:lnTo>
                  <a:pt x="2999231" y="0"/>
                </a:lnTo>
                <a:lnTo>
                  <a:pt x="2999231" y="1799843"/>
                </a:lnTo>
                <a:lnTo>
                  <a:pt x="0" y="1799843"/>
                </a:lnTo>
                <a:lnTo>
                  <a:pt x="0" y="0"/>
                </a:lnTo>
                <a:close/>
              </a:path>
            </a:pathLst>
          </a:custGeom>
          <a:solidFill>
            <a:srgbClr val="56508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30090" y="3210304"/>
            <a:ext cx="3430267" cy="1640506"/>
          </a:xfrm>
          <a:custGeom>
            <a:avLst/>
            <a:gdLst/>
            <a:ahLst/>
            <a:cxnLst/>
            <a:rect l="l" t="t" r="r" b="b"/>
            <a:pathLst>
              <a:path w="3008629" h="1809114">
                <a:moveTo>
                  <a:pt x="3008376" y="1808988"/>
                </a:moveTo>
                <a:lnTo>
                  <a:pt x="0" y="1808988"/>
                </a:lnTo>
                <a:lnTo>
                  <a:pt x="0" y="0"/>
                </a:lnTo>
                <a:lnTo>
                  <a:pt x="3008376" y="0"/>
                </a:lnTo>
                <a:lnTo>
                  <a:pt x="3008376" y="4572"/>
                </a:ln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lnTo>
                  <a:pt x="9144" y="1799844"/>
                </a:lnTo>
                <a:lnTo>
                  <a:pt x="4572" y="1799844"/>
                </a:lnTo>
                <a:lnTo>
                  <a:pt x="9144" y="1804416"/>
                </a:lnTo>
                <a:lnTo>
                  <a:pt x="3008376" y="1804416"/>
                </a:lnTo>
                <a:lnTo>
                  <a:pt x="3008376" y="1808988"/>
                </a:lnTo>
                <a:close/>
              </a:path>
              <a:path w="3008629" h="1809114">
                <a:moveTo>
                  <a:pt x="9144" y="9144"/>
                </a:moveTo>
                <a:lnTo>
                  <a:pt x="4572" y="9144"/>
                </a:lnTo>
                <a:lnTo>
                  <a:pt x="9144" y="4572"/>
                </a:lnTo>
                <a:lnTo>
                  <a:pt x="9144" y="9144"/>
                </a:lnTo>
                <a:close/>
              </a:path>
              <a:path w="3008629" h="1809114">
                <a:moveTo>
                  <a:pt x="2999232" y="9144"/>
                </a:moveTo>
                <a:lnTo>
                  <a:pt x="9144" y="9144"/>
                </a:lnTo>
                <a:lnTo>
                  <a:pt x="9144" y="4572"/>
                </a:lnTo>
                <a:lnTo>
                  <a:pt x="2999232" y="4572"/>
                </a:lnTo>
                <a:lnTo>
                  <a:pt x="2999232" y="9144"/>
                </a:lnTo>
                <a:close/>
              </a:path>
              <a:path w="3008629" h="1809114">
                <a:moveTo>
                  <a:pt x="2999232" y="1804416"/>
                </a:moveTo>
                <a:lnTo>
                  <a:pt x="2999232" y="4572"/>
                </a:lnTo>
                <a:lnTo>
                  <a:pt x="3003803" y="9144"/>
                </a:lnTo>
                <a:lnTo>
                  <a:pt x="3008376" y="9144"/>
                </a:lnTo>
                <a:lnTo>
                  <a:pt x="3008376" y="1799844"/>
                </a:lnTo>
                <a:lnTo>
                  <a:pt x="3003803" y="1799844"/>
                </a:lnTo>
                <a:lnTo>
                  <a:pt x="2999232" y="1804416"/>
                </a:lnTo>
                <a:close/>
              </a:path>
              <a:path w="3008629" h="1809114">
                <a:moveTo>
                  <a:pt x="3008376" y="9144"/>
                </a:moveTo>
                <a:lnTo>
                  <a:pt x="3003803" y="9144"/>
                </a:lnTo>
                <a:lnTo>
                  <a:pt x="2999232" y="4572"/>
                </a:lnTo>
                <a:lnTo>
                  <a:pt x="3008376" y="4572"/>
                </a:lnTo>
                <a:lnTo>
                  <a:pt x="3008376" y="9144"/>
                </a:lnTo>
                <a:close/>
              </a:path>
              <a:path w="3008629" h="1809114">
                <a:moveTo>
                  <a:pt x="9144" y="1804416"/>
                </a:moveTo>
                <a:lnTo>
                  <a:pt x="4572" y="1799844"/>
                </a:lnTo>
                <a:lnTo>
                  <a:pt x="9144" y="1799844"/>
                </a:lnTo>
                <a:lnTo>
                  <a:pt x="9144" y="1804416"/>
                </a:lnTo>
                <a:close/>
              </a:path>
              <a:path w="3008629" h="1809114">
                <a:moveTo>
                  <a:pt x="2999232" y="1804416"/>
                </a:moveTo>
                <a:lnTo>
                  <a:pt x="9144" y="1804416"/>
                </a:lnTo>
                <a:lnTo>
                  <a:pt x="9144" y="1799844"/>
                </a:lnTo>
                <a:lnTo>
                  <a:pt x="2999232" y="1799844"/>
                </a:lnTo>
                <a:lnTo>
                  <a:pt x="2999232" y="1804416"/>
                </a:lnTo>
                <a:close/>
              </a:path>
              <a:path w="3008629" h="1809114">
                <a:moveTo>
                  <a:pt x="3008376" y="1804416"/>
                </a:moveTo>
                <a:lnTo>
                  <a:pt x="2999232" y="1804416"/>
                </a:lnTo>
                <a:lnTo>
                  <a:pt x="3003803" y="1799844"/>
                </a:lnTo>
                <a:lnTo>
                  <a:pt x="3008376" y="1799844"/>
                </a:lnTo>
                <a:lnTo>
                  <a:pt x="3008376" y="1804416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335303" y="3214450"/>
            <a:ext cx="3420131" cy="793166"/>
          </a:xfrm>
          <a:prstGeom prst="rect">
            <a:avLst/>
          </a:prstGeom>
          <a:solidFill>
            <a:srgbClr val="565087"/>
          </a:solidFill>
        </p:spPr>
        <p:txBody>
          <a:bodyPr vert="horz" wrap="square" lIns="0" tIns="6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endParaRPr sz="3200">
              <a:latin typeface="Times New Roman"/>
              <a:cs typeface="Times New Roman"/>
            </a:endParaRPr>
          </a:p>
          <a:p>
            <a:pPr marL="786130">
              <a:lnSpc>
                <a:spcPct val="100000"/>
              </a:lnSpc>
              <a:spcBef>
                <a:spcPts val="5"/>
              </a:spcBef>
            </a:pPr>
            <a:r>
              <a:rPr sz="1950" spc="160" dirty="0">
                <a:solidFill>
                  <a:srgbClr val="FFFFFF"/>
                </a:solidFill>
                <a:latin typeface="Times New Roman"/>
                <a:cs typeface="Times New Roman"/>
              </a:rPr>
              <a:t>Отсутствие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03792" y="3859308"/>
            <a:ext cx="2477495" cy="31675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200" dirty="0">
                <a:solidFill>
                  <a:srgbClr val="FFFFFF"/>
                </a:solidFill>
                <a:latin typeface="Times New Roman"/>
                <a:cs typeface="Times New Roman"/>
              </a:rPr>
              <a:t>демоэкзамена</a:t>
            </a:r>
            <a:r>
              <a:rPr sz="1950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950" spc="190" dirty="0">
                <a:solidFill>
                  <a:srgbClr val="FFFFFF"/>
                </a:solidFill>
                <a:latin typeface="Times New Roman"/>
                <a:cs typeface="Times New Roman"/>
              </a:rPr>
              <a:t>по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46999" y="4095681"/>
            <a:ext cx="1593503" cy="31675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155" dirty="0">
                <a:solidFill>
                  <a:srgbClr val="FFFFFF"/>
                </a:solidFill>
                <a:latin typeface="Times New Roman"/>
                <a:cs typeface="Times New Roman"/>
              </a:rPr>
              <a:t>п</a:t>
            </a:r>
            <a:r>
              <a:rPr sz="1950" spc="225" dirty="0">
                <a:solidFill>
                  <a:srgbClr val="FFFFFF"/>
                </a:solidFill>
                <a:latin typeface="Times New Roman"/>
                <a:cs typeface="Times New Roman"/>
              </a:rPr>
              <a:t>ро</a:t>
            </a:r>
            <a:r>
              <a:rPr sz="1950" spc="20" dirty="0">
                <a:solidFill>
                  <a:srgbClr val="FFFFFF"/>
                </a:solidFill>
                <a:latin typeface="Times New Roman"/>
                <a:cs typeface="Times New Roman"/>
              </a:rPr>
              <a:t>г</a:t>
            </a:r>
            <a:r>
              <a:rPr sz="1950" spc="225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950" spc="235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950" spc="225" dirty="0">
                <a:solidFill>
                  <a:srgbClr val="FFFFFF"/>
                </a:solidFill>
                <a:latin typeface="Times New Roman"/>
                <a:cs typeface="Times New Roman"/>
              </a:rPr>
              <a:t>мм</a:t>
            </a:r>
            <a:r>
              <a:rPr sz="1950" spc="229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352680" y="5087013"/>
            <a:ext cx="3420131" cy="1632446"/>
          </a:xfrm>
          <a:custGeom>
            <a:avLst/>
            <a:gdLst/>
            <a:ahLst/>
            <a:cxnLst/>
            <a:rect l="l" t="t" r="r" b="b"/>
            <a:pathLst>
              <a:path w="2999740" h="1800225">
                <a:moveTo>
                  <a:pt x="0" y="0"/>
                </a:moveTo>
                <a:lnTo>
                  <a:pt x="2999232" y="0"/>
                </a:lnTo>
                <a:lnTo>
                  <a:pt x="2999232" y="1799843"/>
                </a:lnTo>
                <a:lnTo>
                  <a:pt x="0" y="1799843"/>
                </a:lnTo>
                <a:lnTo>
                  <a:pt x="0" y="0"/>
                </a:lnTo>
                <a:close/>
              </a:path>
            </a:pathLst>
          </a:custGeom>
          <a:solidFill>
            <a:srgbClr val="AAAA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347467" y="5082866"/>
            <a:ext cx="3430267" cy="1640506"/>
          </a:xfrm>
          <a:custGeom>
            <a:avLst/>
            <a:gdLst/>
            <a:ahLst/>
            <a:cxnLst/>
            <a:rect l="l" t="t" r="r" b="b"/>
            <a:pathLst>
              <a:path w="3008629" h="1809115">
                <a:moveTo>
                  <a:pt x="3008376" y="1808988"/>
                </a:moveTo>
                <a:lnTo>
                  <a:pt x="0" y="1808988"/>
                </a:lnTo>
                <a:lnTo>
                  <a:pt x="0" y="0"/>
                </a:lnTo>
                <a:lnTo>
                  <a:pt x="3008376" y="0"/>
                </a:lnTo>
                <a:lnTo>
                  <a:pt x="3008376" y="4572"/>
                </a:ln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lnTo>
                  <a:pt x="9144" y="1799844"/>
                </a:lnTo>
                <a:lnTo>
                  <a:pt x="4572" y="1799844"/>
                </a:lnTo>
                <a:lnTo>
                  <a:pt x="9144" y="1804416"/>
                </a:lnTo>
                <a:lnTo>
                  <a:pt x="3008376" y="1804416"/>
                </a:lnTo>
                <a:lnTo>
                  <a:pt x="3008376" y="1808988"/>
                </a:lnTo>
                <a:close/>
              </a:path>
              <a:path w="3008629" h="1809115">
                <a:moveTo>
                  <a:pt x="9144" y="9144"/>
                </a:moveTo>
                <a:lnTo>
                  <a:pt x="4572" y="9144"/>
                </a:lnTo>
                <a:lnTo>
                  <a:pt x="9144" y="4572"/>
                </a:lnTo>
                <a:lnTo>
                  <a:pt x="9144" y="9144"/>
                </a:lnTo>
                <a:close/>
              </a:path>
              <a:path w="3008629" h="1809115">
                <a:moveTo>
                  <a:pt x="2999232" y="9144"/>
                </a:moveTo>
                <a:lnTo>
                  <a:pt x="9144" y="9144"/>
                </a:lnTo>
                <a:lnTo>
                  <a:pt x="9144" y="4572"/>
                </a:lnTo>
                <a:lnTo>
                  <a:pt x="2999232" y="4572"/>
                </a:lnTo>
                <a:lnTo>
                  <a:pt x="2999232" y="9144"/>
                </a:lnTo>
                <a:close/>
              </a:path>
              <a:path w="3008629" h="1809115">
                <a:moveTo>
                  <a:pt x="2999232" y="1804416"/>
                </a:moveTo>
                <a:lnTo>
                  <a:pt x="2999232" y="4572"/>
                </a:lnTo>
                <a:lnTo>
                  <a:pt x="3003803" y="9144"/>
                </a:lnTo>
                <a:lnTo>
                  <a:pt x="3008376" y="9144"/>
                </a:lnTo>
                <a:lnTo>
                  <a:pt x="3008376" y="1799844"/>
                </a:lnTo>
                <a:lnTo>
                  <a:pt x="3003803" y="1799844"/>
                </a:lnTo>
                <a:lnTo>
                  <a:pt x="2999232" y="1804416"/>
                </a:lnTo>
                <a:close/>
              </a:path>
              <a:path w="3008629" h="1809115">
                <a:moveTo>
                  <a:pt x="3008376" y="9144"/>
                </a:moveTo>
                <a:lnTo>
                  <a:pt x="3003803" y="9144"/>
                </a:lnTo>
                <a:lnTo>
                  <a:pt x="2999232" y="4572"/>
                </a:lnTo>
                <a:lnTo>
                  <a:pt x="3008376" y="4572"/>
                </a:lnTo>
                <a:lnTo>
                  <a:pt x="3008376" y="9144"/>
                </a:lnTo>
                <a:close/>
              </a:path>
              <a:path w="3008629" h="1809115">
                <a:moveTo>
                  <a:pt x="9144" y="1804416"/>
                </a:moveTo>
                <a:lnTo>
                  <a:pt x="4572" y="1799844"/>
                </a:lnTo>
                <a:lnTo>
                  <a:pt x="9144" y="1799844"/>
                </a:lnTo>
                <a:lnTo>
                  <a:pt x="9144" y="1804416"/>
                </a:lnTo>
                <a:close/>
              </a:path>
              <a:path w="3008629" h="1809115">
                <a:moveTo>
                  <a:pt x="2999232" y="1804416"/>
                </a:moveTo>
                <a:lnTo>
                  <a:pt x="9144" y="1804416"/>
                </a:lnTo>
                <a:lnTo>
                  <a:pt x="9144" y="1799844"/>
                </a:lnTo>
                <a:lnTo>
                  <a:pt x="2999232" y="1799844"/>
                </a:lnTo>
                <a:lnTo>
                  <a:pt x="2999232" y="1804416"/>
                </a:lnTo>
                <a:close/>
              </a:path>
              <a:path w="3008629" h="1809115">
                <a:moveTo>
                  <a:pt x="3008376" y="1804416"/>
                </a:moveTo>
                <a:lnTo>
                  <a:pt x="2999232" y="1804416"/>
                </a:lnTo>
                <a:lnTo>
                  <a:pt x="3003803" y="1799844"/>
                </a:lnTo>
                <a:lnTo>
                  <a:pt x="3008376" y="1799844"/>
                </a:lnTo>
                <a:lnTo>
                  <a:pt x="3008376" y="1804416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432904" y="5450014"/>
            <a:ext cx="1255400" cy="31675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10" dirty="0">
                <a:latin typeface="Times New Roman"/>
                <a:cs typeface="Times New Roman"/>
              </a:rPr>
              <a:t>Н</a:t>
            </a:r>
            <a:r>
              <a:rPr sz="1950" spc="235" dirty="0">
                <a:latin typeface="Times New Roman"/>
                <a:cs typeface="Times New Roman"/>
              </a:rPr>
              <a:t>а</a:t>
            </a:r>
            <a:r>
              <a:rPr sz="1950" spc="280" dirty="0">
                <a:latin typeface="Times New Roman"/>
                <a:cs typeface="Times New Roman"/>
              </a:rPr>
              <a:t>л</a:t>
            </a:r>
            <a:r>
              <a:rPr sz="1950" spc="155" dirty="0">
                <a:latin typeface="Times New Roman"/>
                <a:cs typeface="Times New Roman"/>
              </a:rPr>
              <a:t>и</a:t>
            </a:r>
            <a:r>
              <a:rPr sz="1950" spc="160" dirty="0">
                <a:latin typeface="Times New Roman"/>
                <a:cs typeface="Times New Roman"/>
              </a:rPr>
              <a:t>ч</a:t>
            </a:r>
            <a:r>
              <a:rPr sz="1950" spc="155" dirty="0">
                <a:latin typeface="Times New Roman"/>
                <a:cs typeface="Times New Roman"/>
              </a:rPr>
              <a:t>и</a:t>
            </a:r>
            <a:r>
              <a:rPr sz="1950" spc="229" dirty="0">
                <a:latin typeface="Times New Roman"/>
                <a:cs typeface="Times New Roman"/>
              </a:rPr>
              <a:t>е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52680" y="5927246"/>
            <a:ext cx="3420131" cy="410369"/>
          </a:xfrm>
          <a:prstGeom prst="rect">
            <a:avLst/>
          </a:prstGeom>
          <a:solidFill>
            <a:srgbClr val="AAAADD"/>
          </a:solidFill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019"/>
              </a:lnSpc>
            </a:pPr>
            <a:r>
              <a:rPr sz="1950" spc="200" dirty="0">
                <a:latin typeface="Times New Roman"/>
                <a:cs typeface="Times New Roman"/>
              </a:rPr>
              <a:t>демоэкзамена</a:t>
            </a:r>
            <a:r>
              <a:rPr sz="1950" dirty="0">
                <a:latin typeface="Times New Roman"/>
                <a:cs typeface="Times New Roman"/>
              </a:rPr>
              <a:t> </a:t>
            </a:r>
            <a:r>
              <a:rPr sz="1950" spc="190" dirty="0">
                <a:latin typeface="Times New Roman"/>
                <a:cs typeface="Times New Roman"/>
              </a:rPr>
              <a:t>по</a:t>
            </a:r>
            <a:endParaRPr sz="1950">
              <a:latin typeface="Times New Roman"/>
              <a:cs typeface="Times New Roman"/>
            </a:endParaRPr>
          </a:p>
          <a:p>
            <a:pPr algn="ctr">
              <a:lnSpc>
                <a:spcPts val="2190"/>
              </a:lnSpc>
            </a:pPr>
            <a:r>
              <a:rPr sz="1950" spc="200" dirty="0">
                <a:latin typeface="Times New Roman"/>
                <a:cs typeface="Times New Roman"/>
              </a:rPr>
              <a:t>программе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376064" y="3963475"/>
            <a:ext cx="3060308" cy="586183"/>
          </a:xfrm>
          <a:custGeom>
            <a:avLst/>
            <a:gdLst/>
            <a:ahLst/>
            <a:cxnLst/>
            <a:rect l="l" t="t" r="r" b="b"/>
            <a:pathLst>
              <a:path w="2684145" h="646429">
                <a:moveTo>
                  <a:pt x="0" y="0"/>
                </a:moveTo>
                <a:lnTo>
                  <a:pt x="2683763" y="0"/>
                </a:lnTo>
                <a:lnTo>
                  <a:pt x="2683763" y="646175"/>
                </a:lnTo>
                <a:lnTo>
                  <a:pt x="0" y="646175"/>
                </a:lnTo>
                <a:lnTo>
                  <a:pt x="0" y="0"/>
                </a:lnTo>
                <a:close/>
              </a:path>
            </a:pathLst>
          </a:custGeom>
          <a:solidFill>
            <a:srgbClr val="B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5754856" y="3963475"/>
            <a:ext cx="2681661" cy="458459"/>
          </a:xfrm>
          <a:prstGeom prst="rect">
            <a:avLst/>
          </a:prstGeom>
          <a:solidFill>
            <a:srgbClr val="BF0000"/>
          </a:solidFill>
        </p:spPr>
        <p:txBody>
          <a:bodyPr vert="horz" wrap="square" lIns="0" tIns="179705" rIns="0" bIns="0" rtlCol="0">
            <a:spAutoFit/>
          </a:bodyPr>
          <a:lstStyle/>
          <a:p>
            <a:pPr marL="130810">
              <a:lnSpc>
                <a:spcPct val="100000"/>
              </a:lnSpc>
              <a:spcBef>
                <a:spcPts val="1415"/>
              </a:spcBef>
            </a:pPr>
            <a:r>
              <a:rPr sz="1800" spc="25" dirty="0">
                <a:solidFill>
                  <a:srgbClr val="FFFFFF"/>
                </a:solidFill>
                <a:latin typeface="Times New Roman"/>
                <a:cs typeface="Times New Roman"/>
              </a:rPr>
              <a:t>Мin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- </a:t>
            </a:r>
            <a:r>
              <a:rPr sz="1800" spc="100" dirty="0">
                <a:solidFill>
                  <a:srgbClr val="FFFFFF"/>
                </a:solidFill>
                <a:latin typeface="Times New Roman"/>
                <a:cs typeface="Times New Roman"/>
              </a:rPr>
              <a:t>35</a:t>
            </a:r>
            <a:r>
              <a:rPr sz="1800" spc="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10" dirty="0">
                <a:solidFill>
                  <a:srgbClr val="FFFFFF"/>
                </a:solidFill>
                <a:latin typeface="Times New Roman"/>
                <a:cs typeface="Times New Roman"/>
              </a:rPr>
              <a:t>баллов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376064" y="5341294"/>
            <a:ext cx="3060308" cy="586183"/>
          </a:xfrm>
          <a:custGeom>
            <a:avLst/>
            <a:gdLst/>
            <a:ahLst/>
            <a:cxnLst/>
            <a:rect l="l" t="t" r="r" b="b"/>
            <a:pathLst>
              <a:path w="2684145" h="646429">
                <a:moveTo>
                  <a:pt x="0" y="0"/>
                </a:moveTo>
                <a:lnTo>
                  <a:pt x="2683763" y="0"/>
                </a:lnTo>
                <a:lnTo>
                  <a:pt x="2683763" y="646175"/>
                </a:lnTo>
                <a:lnTo>
                  <a:pt x="0" y="646175"/>
                </a:lnTo>
                <a:lnTo>
                  <a:pt x="0" y="0"/>
                </a:lnTo>
                <a:close/>
              </a:path>
            </a:pathLst>
          </a:custGeom>
          <a:solidFill>
            <a:srgbClr val="B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772231" y="5341294"/>
            <a:ext cx="2664285" cy="458459"/>
          </a:xfrm>
          <a:prstGeom prst="rect">
            <a:avLst/>
          </a:prstGeom>
          <a:solidFill>
            <a:srgbClr val="BF0000"/>
          </a:solidFill>
        </p:spPr>
        <p:txBody>
          <a:bodyPr vert="horz" wrap="square" lIns="0" tIns="179705" rIns="0" bIns="0" rtlCol="0">
            <a:spAutoFit/>
          </a:bodyPr>
          <a:lstStyle/>
          <a:p>
            <a:pPr marL="115570">
              <a:lnSpc>
                <a:spcPct val="100000"/>
              </a:lnSpc>
              <a:spcBef>
                <a:spcPts val="1415"/>
              </a:spcBef>
            </a:pPr>
            <a:r>
              <a:rPr sz="1800" spc="25" dirty="0">
                <a:solidFill>
                  <a:srgbClr val="FFFFFF"/>
                </a:solidFill>
                <a:latin typeface="Times New Roman"/>
                <a:cs typeface="Times New Roman"/>
              </a:rPr>
              <a:t>Мin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- </a:t>
            </a:r>
            <a:r>
              <a:rPr sz="1800" spc="100" dirty="0">
                <a:solidFill>
                  <a:srgbClr val="FFFFFF"/>
                </a:solidFill>
                <a:latin typeface="Times New Roman"/>
                <a:cs typeface="Times New Roman"/>
              </a:rPr>
              <a:t>40</a:t>
            </a:r>
            <a:r>
              <a:rPr sz="1800" spc="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10" dirty="0">
                <a:solidFill>
                  <a:srgbClr val="FFFFFF"/>
                </a:solidFill>
                <a:latin typeface="Times New Roman"/>
                <a:cs typeface="Times New Roman"/>
              </a:rPr>
              <a:t>баллов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540192" y="3963475"/>
            <a:ext cx="3060308" cy="458459"/>
          </a:xfrm>
          <a:prstGeom prst="rect">
            <a:avLst/>
          </a:prstGeom>
          <a:solidFill>
            <a:srgbClr val="8989CF"/>
          </a:solidFill>
        </p:spPr>
        <p:txBody>
          <a:bodyPr vert="horz" wrap="square" lIns="0" tIns="179705" rIns="0" bIns="0" rtlCol="0">
            <a:spAutoFit/>
          </a:bodyPr>
          <a:lstStyle/>
          <a:p>
            <a:pPr marL="406400">
              <a:lnSpc>
                <a:spcPct val="100000"/>
              </a:lnSpc>
              <a:spcBef>
                <a:spcPts val="1415"/>
              </a:spcBef>
            </a:pPr>
            <a:r>
              <a:rPr sz="1800" spc="65" dirty="0">
                <a:latin typeface="Times New Roman"/>
                <a:cs typeface="Times New Roman"/>
              </a:rPr>
              <a:t>Мах </a:t>
            </a:r>
            <a:r>
              <a:rPr sz="1800" dirty="0">
                <a:latin typeface="Times New Roman"/>
                <a:cs typeface="Times New Roman"/>
              </a:rPr>
              <a:t>- </a:t>
            </a:r>
            <a:r>
              <a:rPr sz="1800" spc="85" dirty="0">
                <a:latin typeface="Times New Roman"/>
                <a:cs typeface="Times New Roman"/>
              </a:rPr>
              <a:t>60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210" dirty="0">
                <a:latin typeface="Times New Roman"/>
                <a:cs typeface="Times New Roman"/>
              </a:rPr>
              <a:t>баллов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540192" y="5327474"/>
            <a:ext cx="3060308" cy="458459"/>
          </a:xfrm>
          <a:prstGeom prst="rect">
            <a:avLst/>
          </a:prstGeom>
          <a:solidFill>
            <a:srgbClr val="565087"/>
          </a:solidFill>
        </p:spPr>
        <p:txBody>
          <a:bodyPr vert="horz" wrap="square" lIns="0" tIns="179705" rIns="0" bIns="0" rtlCol="0">
            <a:spAutoFit/>
          </a:bodyPr>
          <a:lstStyle/>
          <a:p>
            <a:pPr marL="476884">
              <a:lnSpc>
                <a:spcPct val="100000"/>
              </a:lnSpc>
              <a:spcBef>
                <a:spcPts val="1415"/>
              </a:spcBef>
            </a:pPr>
            <a:r>
              <a:rPr sz="1800" spc="30" dirty="0">
                <a:solidFill>
                  <a:srgbClr val="FFFFFF"/>
                </a:solidFill>
                <a:latin typeface="Times New Roman"/>
                <a:cs typeface="Times New Roman"/>
              </a:rPr>
              <a:t>Мах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- </a:t>
            </a:r>
            <a:r>
              <a:rPr sz="1800" spc="100" dirty="0">
                <a:solidFill>
                  <a:srgbClr val="FFFFFF"/>
                </a:solidFill>
                <a:latin typeface="Times New Roman"/>
                <a:cs typeface="Times New Roman"/>
              </a:rPr>
              <a:t>70</a:t>
            </a:r>
            <a:r>
              <a:rPr sz="1800" spc="8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FFFFFF"/>
                </a:solidFill>
                <a:latin typeface="Times New Roman"/>
                <a:cs typeface="Times New Roman"/>
              </a:rPr>
              <a:t>баллов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65774" y="1431139"/>
            <a:ext cx="4654426" cy="73032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4650" spc="550" dirty="0" err="1">
                <a:latin typeface="Times New Roman"/>
                <a:cs typeface="Times New Roman"/>
              </a:rPr>
              <a:t>База</a:t>
            </a:r>
            <a:r>
              <a:rPr sz="4650" spc="30" dirty="0">
                <a:latin typeface="Times New Roman"/>
                <a:cs typeface="Times New Roman"/>
              </a:rPr>
              <a:t> </a:t>
            </a:r>
            <a:r>
              <a:rPr sz="4650" spc="265" dirty="0" smtClean="0">
                <a:latin typeface="Times New Roman"/>
                <a:cs typeface="Times New Roman"/>
              </a:rPr>
              <a:t>9</a:t>
            </a:r>
            <a:r>
              <a:rPr lang="ru-RU" sz="4650" spc="265" dirty="0" smtClean="0">
                <a:latin typeface="Times New Roman"/>
                <a:cs typeface="Times New Roman"/>
              </a:rPr>
              <a:t> классов</a:t>
            </a:r>
            <a:endParaRPr sz="465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8070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2305765" y="3182665"/>
            <a:ext cx="3420131" cy="1632446"/>
          </a:xfrm>
          <a:custGeom>
            <a:avLst/>
            <a:gdLst/>
            <a:ahLst/>
            <a:cxnLst/>
            <a:rect l="l" t="t" r="r" b="b"/>
            <a:pathLst>
              <a:path w="2999740" h="1800225">
                <a:moveTo>
                  <a:pt x="0" y="0"/>
                </a:moveTo>
                <a:lnTo>
                  <a:pt x="2999232" y="0"/>
                </a:lnTo>
                <a:lnTo>
                  <a:pt x="2999232" y="1799843"/>
                </a:lnTo>
                <a:lnTo>
                  <a:pt x="0" y="1799843"/>
                </a:lnTo>
                <a:lnTo>
                  <a:pt x="0" y="0"/>
                </a:lnTo>
                <a:close/>
              </a:path>
            </a:pathLst>
          </a:custGeom>
          <a:solidFill>
            <a:srgbClr val="56508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00551" y="3178519"/>
            <a:ext cx="3430267" cy="1640506"/>
          </a:xfrm>
          <a:custGeom>
            <a:avLst/>
            <a:gdLst/>
            <a:ahLst/>
            <a:cxnLst/>
            <a:rect l="l" t="t" r="r" b="b"/>
            <a:pathLst>
              <a:path w="3008629" h="1809114">
                <a:moveTo>
                  <a:pt x="3008376" y="1808988"/>
                </a:moveTo>
                <a:lnTo>
                  <a:pt x="0" y="1808988"/>
                </a:lnTo>
                <a:lnTo>
                  <a:pt x="0" y="0"/>
                </a:lnTo>
                <a:lnTo>
                  <a:pt x="3008376" y="0"/>
                </a:lnTo>
                <a:lnTo>
                  <a:pt x="3008376" y="4572"/>
                </a:ln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lnTo>
                  <a:pt x="9144" y="1799844"/>
                </a:lnTo>
                <a:lnTo>
                  <a:pt x="4572" y="1799844"/>
                </a:lnTo>
                <a:lnTo>
                  <a:pt x="9144" y="1804416"/>
                </a:lnTo>
                <a:lnTo>
                  <a:pt x="3008376" y="1804416"/>
                </a:lnTo>
                <a:lnTo>
                  <a:pt x="3008376" y="1808988"/>
                </a:lnTo>
                <a:close/>
              </a:path>
              <a:path w="3008629" h="1809114">
                <a:moveTo>
                  <a:pt x="9144" y="9144"/>
                </a:moveTo>
                <a:lnTo>
                  <a:pt x="4572" y="9144"/>
                </a:lnTo>
                <a:lnTo>
                  <a:pt x="9144" y="4572"/>
                </a:lnTo>
                <a:lnTo>
                  <a:pt x="9144" y="9144"/>
                </a:lnTo>
                <a:close/>
              </a:path>
              <a:path w="3008629" h="1809114">
                <a:moveTo>
                  <a:pt x="2999232" y="9144"/>
                </a:moveTo>
                <a:lnTo>
                  <a:pt x="9144" y="9144"/>
                </a:lnTo>
                <a:lnTo>
                  <a:pt x="9144" y="4572"/>
                </a:lnTo>
                <a:lnTo>
                  <a:pt x="2999232" y="4572"/>
                </a:lnTo>
                <a:lnTo>
                  <a:pt x="2999232" y="9144"/>
                </a:lnTo>
                <a:close/>
              </a:path>
              <a:path w="3008629" h="1809114">
                <a:moveTo>
                  <a:pt x="2999232" y="1804416"/>
                </a:moveTo>
                <a:lnTo>
                  <a:pt x="2999232" y="4572"/>
                </a:lnTo>
                <a:lnTo>
                  <a:pt x="3003803" y="9144"/>
                </a:lnTo>
                <a:lnTo>
                  <a:pt x="3008376" y="9144"/>
                </a:lnTo>
                <a:lnTo>
                  <a:pt x="3008376" y="1799844"/>
                </a:lnTo>
                <a:lnTo>
                  <a:pt x="3003803" y="1799844"/>
                </a:lnTo>
                <a:lnTo>
                  <a:pt x="2999232" y="1804416"/>
                </a:lnTo>
                <a:close/>
              </a:path>
              <a:path w="3008629" h="1809114">
                <a:moveTo>
                  <a:pt x="3008376" y="9144"/>
                </a:moveTo>
                <a:lnTo>
                  <a:pt x="3003803" y="9144"/>
                </a:lnTo>
                <a:lnTo>
                  <a:pt x="2999232" y="4572"/>
                </a:lnTo>
                <a:lnTo>
                  <a:pt x="3008376" y="4572"/>
                </a:lnTo>
                <a:lnTo>
                  <a:pt x="3008376" y="9144"/>
                </a:lnTo>
                <a:close/>
              </a:path>
              <a:path w="3008629" h="1809114">
                <a:moveTo>
                  <a:pt x="9144" y="1804416"/>
                </a:moveTo>
                <a:lnTo>
                  <a:pt x="4572" y="1799844"/>
                </a:lnTo>
                <a:lnTo>
                  <a:pt x="9144" y="1799844"/>
                </a:lnTo>
                <a:lnTo>
                  <a:pt x="9144" y="1804416"/>
                </a:lnTo>
                <a:close/>
              </a:path>
              <a:path w="3008629" h="1809114">
                <a:moveTo>
                  <a:pt x="2999232" y="1804416"/>
                </a:moveTo>
                <a:lnTo>
                  <a:pt x="9144" y="1804416"/>
                </a:lnTo>
                <a:lnTo>
                  <a:pt x="9144" y="1799844"/>
                </a:lnTo>
                <a:lnTo>
                  <a:pt x="2999232" y="1799844"/>
                </a:lnTo>
                <a:lnTo>
                  <a:pt x="2999232" y="1804416"/>
                </a:lnTo>
                <a:close/>
              </a:path>
              <a:path w="3008629" h="1809114">
                <a:moveTo>
                  <a:pt x="3008376" y="1804416"/>
                </a:moveTo>
                <a:lnTo>
                  <a:pt x="2999232" y="1804416"/>
                </a:lnTo>
                <a:lnTo>
                  <a:pt x="3003803" y="1799844"/>
                </a:lnTo>
                <a:lnTo>
                  <a:pt x="3008376" y="1799844"/>
                </a:lnTo>
                <a:lnTo>
                  <a:pt x="3008376" y="1804416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74253" y="3592650"/>
            <a:ext cx="2477495" cy="570028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 marR="5080" indent="362585">
              <a:lnSpc>
                <a:spcPts val="2039"/>
              </a:lnSpc>
              <a:spcBef>
                <a:spcPts val="445"/>
              </a:spcBef>
            </a:pPr>
            <a:r>
              <a:rPr sz="1950" spc="160" dirty="0">
                <a:solidFill>
                  <a:srgbClr val="FFFFFF"/>
                </a:solidFill>
                <a:latin typeface="Times New Roman"/>
                <a:cs typeface="Times New Roman"/>
              </a:rPr>
              <a:t>Отсутствие  </a:t>
            </a:r>
            <a:r>
              <a:rPr sz="1950" spc="200" dirty="0">
                <a:solidFill>
                  <a:srgbClr val="FFFFFF"/>
                </a:solidFill>
                <a:latin typeface="Times New Roman"/>
                <a:cs typeface="Times New Roman"/>
              </a:rPr>
              <a:t>демоэкзамена</a:t>
            </a:r>
            <a:r>
              <a:rPr sz="1950" spc="-6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950" spc="190" dirty="0">
                <a:solidFill>
                  <a:srgbClr val="FFFFFF"/>
                </a:solidFill>
                <a:latin typeface="Times New Roman"/>
                <a:cs typeface="Times New Roman"/>
              </a:rPr>
              <a:t>по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17461" y="4063838"/>
            <a:ext cx="1593503" cy="31675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155" dirty="0">
                <a:solidFill>
                  <a:srgbClr val="FFFFFF"/>
                </a:solidFill>
                <a:latin typeface="Times New Roman"/>
                <a:cs typeface="Times New Roman"/>
              </a:rPr>
              <a:t>п</a:t>
            </a:r>
            <a:r>
              <a:rPr sz="1950" spc="225" dirty="0">
                <a:solidFill>
                  <a:srgbClr val="FFFFFF"/>
                </a:solidFill>
                <a:latin typeface="Times New Roman"/>
                <a:cs typeface="Times New Roman"/>
              </a:rPr>
              <a:t>ро</a:t>
            </a:r>
            <a:r>
              <a:rPr sz="1950" spc="20" dirty="0">
                <a:solidFill>
                  <a:srgbClr val="FFFFFF"/>
                </a:solidFill>
                <a:latin typeface="Times New Roman"/>
                <a:cs typeface="Times New Roman"/>
              </a:rPr>
              <a:t>г</a:t>
            </a:r>
            <a:r>
              <a:rPr sz="1950" spc="225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950" spc="235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950" spc="225" dirty="0">
                <a:solidFill>
                  <a:srgbClr val="FFFFFF"/>
                </a:solidFill>
                <a:latin typeface="Times New Roman"/>
                <a:cs typeface="Times New Roman"/>
              </a:rPr>
              <a:t>мм</a:t>
            </a:r>
            <a:r>
              <a:rPr sz="1950" spc="229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305765" y="5087012"/>
            <a:ext cx="3420131" cy="1630718"/>
          </a:xfrm>
          <a:custGeom>
            <a:avLst/>
            <a:gdLst/>
            <a:ahLst/>
            <a:cxnLst/>
            <a:rect l="l" t="t" r="r" b="b"/>
            <a:pathLst>
              <a:path w="2999740" h="1798320">
                <a:moveTo>
                  <a:pt x="0" y="0"/>
                </a:moveTo>
                <a:lnTo>
                  <a:pt x="2999232" y="0"/>
                </a:lnTo>
                <a:lnTo>
                  <a:pt x="2999232" y="1798319"/>
                </a:lnTo>
                <a:lnTo>
                  <a:pt x="0" y="1798319"/>
                </a:lnTo>
                <a:lnTo>
                  <a:pt x="0" y="0"/>
                </a:lnTo>
                <a:close/>
              </a:path>
            </a:pathLst>
          </a:custGeom>
          <a:solidFill>
            <a:srgbClr val="AAAA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300551" y="5082866"/>
            <a:ext cx="3430267" cy="1639356"/>
          </a:xfrm>
          <a:custGeom>
            <a:avLst/>
            <a:gdLst/>
            <a:ahLst/>
            <a:cxnLst/>
            <a:rect l="l" t="t" r="r" b="b"/>
            <a:pathLst>
              <a:path w="3008629" h="1807845">
                <a:moveTo>
                  <a:pt x="3008376" y="1807464"/>
                </a:moveTo>
                <a:lnTo>
                  <a:pt x="0" y="1807464"/>
                </a:lnTo>
                <a:lnTo>
                  <a:pt x="0" y="0"/>
                </a:lnTo>
                <a:lnTo>
                  <a:pt x="3008376" y="0"/>
                </a:lnTo>
                <a:lnTo>
                  <a:pt x="3008376" y="4572"/>
                </a:ln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lnTo>
                  <a:pt x="9144" y="1798320"/>
                </a:lnTo>
                <a:lnTo>
                  <a:pt x="4572" y="1798320"/>
                </a:lnTo>
                <a:lnTo>
                  <a:pt x="9144" y="1802892"/>
                </a:lnTo>
                <a:lnTo>
                  <a:pt x="3008376" y="1802892"/>
                </a:lnTo>
                <a:lnTo>
                  <a:pt x="3008376" y="1807464"/>
                </a:lnTo>
                <a:close/>
              </a:path>
              <a:path w="3008629" h="1807845">
                <a:moveTo>
                  <a:pt x="9144" y="9144"/>
                </a:moveTo>
                <a:lnTo>
                  <a:pt x="4572" y="9144"/>
                </a:lnTo>
                <a:lnTo>
                  <a:pt x="9144" y="4572"/>
                </a:lnTo>
                <a:lnTo>
                  <a:pt x="9144" y="9144"/>
                </a:lnTo>
                <a:close/>
              </a:path>
              <a:path w="3008629" h="1807845">
                <a:moveTo>
                  <a:pt x="2999232" y="9144"/>
                </a:moveTo>
                <a:lnTo>
                  <a:pt x="9144" y="9144"/>
                </a:lnTo>
                <a:lnTo>
                  <a:pt x="9144" y="4572"/>
                </a:lnTo>
                <a:lnTo>
                  <a:pt x="2999232" y="4572"/>
                </a:lnTo>
                <a:lnTo>
                  <a:pt x="2999232" y="9144"/>
                </a:lnTo>
                <a:close/>
              </a:path>
              <a:path w="3008629" h="1807845">
                <a:moveTo>
                  <a:pt x="2999232" y="1802892"/>
                </a:moveTo>
                <a:lnTo>
                  <a:pt x="2999232" y="4572"/>
                </a:lnTo>
                <a:lnTo>
                  <a:pt x="3003803" y="9144"/>
                </a:lnTo>
                <a:lnTo>
                  <a:pt x="3008376" y="9144"/>
                </a:lnTo>
                <a:lnTo>
                  <a:pt x="3008376" y="1798320"/>
                </a:lnTo>
                <a:lnTo>
                  <a:pt x="3003803" y="1798320"/>
                </a:lnTo>
                <a:lnTo>
                  <a:pt x="2999232" y="1802892"/>
                </a:lnTo>
                <a:close/>
              </a:path>
              <a:path w="3008629" h="1807845">
                <a:moveTo>
                  <a:pt x="3008376" y="9144"/>
                </a:moveTo>
                <a:lnTo>
                  <a:pt x="3003803" y="9144"/>
                </a:lnTo>
                <a:lnTo>
                  <a:pt x="2999232" y="4572"/>
                </a:lnTo>
                <a:lnTo>
                  <a:pt x="3008376" y="4572"/>
                </a:lnTo>
                <a:lnTo>
                  <a:pt x="3008376" y="9144"/>
                </a:lnTo>
                <a:close/>
              </a:path>
              <a:path w="3008629" h="1807845">
                <a:moveTo>
                  <a:pt x="9144" y="1802892"/>
                </a:moveTo>
                <a:lnTo>
                  <a:pt x="4572" y="1798320"/>
                </a:lnTo>
                <a:lnTo>
                  <a:pt x="9144" y="1798320"/>
                </a:lnTo>
                <a:lnTo>
                  <a:pt x="9144" y="1802892"/>
                </a:lnTo>
                <a:close/>
              </a:path>
              <a:path w="3008629" h="1807845">
                <a:moveTo>
                  <a:pt x="2999232" y="1802892"/>
                </a:moveTo>
                <a:lnTo>
                  <a:pt x="9144" y="1802892"/>
                </a:lnTo>
                <a:lnTo>
                  <a:pt x="9144" y="1798320"/>
                </a:lnTo>
                <a:lnTo>
                  <a:pt x="2999232" y="1798320"/>
                </a:lnTo>
                <a:lnTo>
                  <a:pt x="2999232" y="1802892"/>
                </a:lnTo>
                <a:close/>
              </a:path>
              <a:path w="3008629" h="1807845">
                <a:moveTo>
                  <a:pt x="3008376" y="1802892"/>
                </a:moveTo>
                <a:lnTo>
                  <a:pt x="2999232" y="1802892"/>
                </a:lnTo>
                <a:lnTo>
                  <a:pt x="3003803" y="1798320"/>
                </a:lnTo>
                <a:lnTo>
                  <a:pt x="3008376" y="1798320"/>
                </a:lnTo>
                <a:lnTo>
                  <a:pt x="3008376" y="1802892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774253" y="5495551"/>
            <a:ext cx="2477495" cy="570028"/>
          </a:xfrm>
          <a:prstGeom prst="rect">
            <a:avLst/>
          </a:prstGeom>
        </p:spPr>
        <p:txBody>
          <a:bodyPr vert="horz" wrap="square" lIns="0" tIns="56515" rIns="0" bIns="0" rtlCol="0">
            <a:spAutoFit/>
          </a:bodyPr>
          <a:lstStyle/>
          <a:p>
            <a:pPr marL="12700" marR="5080" indent="535940">
              <a:lnSpc>
                <a:spcPts val="2039"/>
              </a:lnSpc>
              <a:spcBef>
                <a:spcPts val="445"/>
              </a:spcBef>
            </a:pPr>
            <a:r>
              <a:rPr sz="1950" spc="175" dirty="0">
                <a:latin typeface="Times New Roman"/>
                <a:cs typeface="Times New Roman"/>
              </a:rPr>
              <a:t>Наличие  </a:t>
            </a:r>
            <a:r>
              <a:rPr sz="1950" spc="200" dirty="0">
                <a:latin typeface="Times New Roman"/>
                <a:cs typeface="Times New Roman"/>
              </a:rPr>
              <a:t>демоэкзамена</a:t>
            </a:r>
            <a:r>
              <a:rPr sz="1950" spc="-60" dirty="0">
                <a:latin typeface="Times New Roman"/>
                <a:cs typeface="Times New Roman"/>
              </a:rPr>
              <a:t> </a:t>
            </a:r>
            <a:r>
              <a:rPr sz="1950" spc="190" dirty="0">
                <a:latin typeface="Times New Roman"/>
                <a:cs typeface="Times New Roman"/>
              </a:rPr>
              <a:t>по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217461" y="5966851"/>
            <a:ext cx="1593503" cy="31675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155" dirty="0">
                <a:latin typeface="Times New Roman"/>
                <a:cs typeface="Times New Roman"/>
              </a:rPr>
              <a:t>п</a:t>
            </a:r>
            <a:r>
              <a:rPr sz="1950" spc="225" dirty="0">
                <a:latin typeface="Times New Roman"/>
                <a:cs typeface="Times New Roman"/>
              </a:rPr>
              <a:t>ро</a:t>
            </a:r>
            <a:r>
              <a:rPr sz="1950" spc="20" dirty="0">
                <a:latin typeface="Times New Roman"/>
                <a:cs typeface="Times New Roman"/>
              </a:rPr>
              <a:t>г</a:t>
            </a:r>
            <a:r>
              <a:rPr sz="1950" spc="225" dirty="0">
                <a:latin typeface="Times New Roman"/>
                <a:cs typeface="Times New Roman"/>
              </a:rPr>
              <a:t>р</a:t>
            </a:r>
            <a:r>
              <a:rPr sz="1950" spc="235" dirty="0">
                <a:latin typeface="Times New Roman"/>
                <a:cs typeface="Times New Roman"/>
              </a:rPr>
              <a:t>а</a:t>
            </a:r>
            <a:r>
              <a:rPr sz="1950" spc="225" dirty="0">
                <a:latin typeface="Times New Roman"/>
                <a:cs typeface="Times New Roman"/>
              </a:rPr>
              <a:t>мм</a:t>
            </a:r>
            <a:r>
              <a:rPr sz="1950" spc="229" dirty="0">
                <a:latin typeface="Times New Roman"/>
                <a:cs typeface="Times New Roman"/>
              </a:rPr>
              <a:t>е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358688" y="3963475"/>
            <a:ext cx="2953881" cy="586183"/>
          </a:xfrm>
          <a:custGeom>
            <a:avLst/>
            <a:gdLst/>
            <a:ahLst/>
            <a:cxnLst/>
            <a:rect l="l" t="t" r="r" b="b"/>
            <a:pathLst>
              <a:path w="2590800" h="646429">
                <a:moveTo>
                  <a:pt x="0" y="0"/>
                </a:moveTo>
                <a:lnTo>
                  <a:pt x="2590800" y="0"/>
                </a:lnTo>
                <a:lnTo>
                  <a:pt x="2590800" y="646175"/>
                </a:lnTo>
                <a:lnTo>
                  <a:pt x="0" y="646175"/>
                </a:lnTo>
                <a:lnTo>
                  <a:pt x="0" y="0"/>
                </a:lnTo>
                <a:close/>
              </a:path>
            </a:pathLst>
          </a:custGeom>
          <a:solidFill>
            <a:srgbClr val="B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725317" y="3963475"/>
            <a:ext cx="2587542" cy="458459"/>
          </a:xfrm>
          <a:prstGeom prst="rect">
            <a:avLst/>
          </a:prstGeom>
          <a:solidFill>
            <a:srgbClr val="BF0000"/>
          </a:solidFill>
        </p:spPr>
        <p:txBody>
          <a:bodyPr vert="horz" wrap="square" lIns="0" tIns="179705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1415"/>
              </a:spcBef>
            </a:pPr>
            <a:r>
              <a:rPr sz="1800" spc="25" dirty="0">
                <a:solidFill>
                  <a:srgbClr val="FFFFFF"/>
                </a:solidFill>
                <a:latin typeface="Times New Roman"/>
                <a:cs typeface="Times New Roman"/>
              </a:rPr>
              <a:t>Мin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- </a:t>
            </a:r>
            <a:r>
              <a:rPr sz="1800" spc="100" dirty="0">
                <a:solidFill>
                  <a:srgbClr val="FFFFFF"/>
                </a:solidFill>
                <a:latin typeface="Times New Roman"/>
                <a:cs typeface="Times New Roman"/>
              </a:rPr>
              <a:t>25</a:t>
            </a:r>
            <a:r>
              <a:rPr sz="1800" spc="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10" dirty="0">
                <a:solidFill>
                  <a:srgbClr val="FFFFFF"/>
                </a:solidFill>
                <a:latin typeface="Times New Roman"/>
                <a:cs typeface="Times New Roman"/>
              </a:rPr>
              <a:t>баллов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358688" y="5327474"/>
            <a:ext cx="2953881" cy="586183"/>
          </a:xfrm>
          <a:custGeom>
            <a:avLst/>
            <a:gdLst/>
            <a:ahLst/>
            <a:cxnLst/>
            <a:rect l="l" t="t" r="r" b="b"/>
            <a:pathLst>
              <a:path w="2590800" h="646429">
                <a:moveTo>
                  <a:pt x="0" y="0"/>
                </a:moveTo>
                <a:lnTo>
                  <a:pt x="2590800" y="0"/>
                </a:lnTo>
                <a:lnTo>
                  <a:pt x="2590800" y="646176"/>
                </a:lnTo>
                <a:lnTo>
                  <a:pt x="0" y="646176"/>
                </a:lnTo>
                <a:lnTo>
                  <a:pt x="0" y="0"/>
                </a:lnTo>
                <a:close/>
              </a:path>
            </a:pathLst>
          </a:custGeom>
          <a:solidFill>
            <a:srgbClr val="B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5725317" y="5327474"/>
            <a:ext cx="2587542" cy="458459"/>
          </a:xfrm>
          <a:prstGeom prst="rect">
            <a:avLst/>
          </a:prstGeom>
          <a:solidFill>
            <a:srgbClr val="BF0000"/>
          </a:solidFill>
        </p:spPr>
        <p:txBody>
          <a:bodyPr vert="horz" wrap="square" lIns="0" tIns="179705" rIns="0" bIns="0" rtlCol="0">
            <a:spAutoFit/>
          </a:bodyPr>
          <a:lstStyle/>
          <a:p>
            <a:pPr marL="95885">
              <a:lnSpc>
                <a:spcPct val="100000"/>
              </a:lnSpc>
              <a:spcBef>
                <a:spcPts val="1415"/>
              </a:spcBef>
            </a:pPr>
            <a:r>
              <a:rPr sz="1800" spc="25" dirty="0">
                <a:solidFill>
                  <a:srgbClr val="FFFFFF"/>
                </a:solidFill>
                <a:latin typeface="Times New Roman"/>
                <a:cs typeface="Times New Roman"/>
              </a:rPr>
              <a:t>Мin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- </a:t>
            </a:r>
            <a:r>
              <a:rPr sz="1800" spc="100" dirty="0">
                <a:solidFill>
                  <a:srgbClr val="FFFFFF"/>
                </a:solidFill>
                <a:latin typeface="Times New Roman"/>
                <a:cs typeface="Times New Roman"/>
              </a:rPr>
              <a:t>30</a:t>
            </a:r>
            <a:r>
              <a:rPr sz="1800" spc="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10" dirty="0">
                <a:solidFill>
                  <a:srgbClr val="FFFFFF"/>
                </a:solidFill>
                <a:latin typeface="Times New Roman"/>
                <a:cs typeface="Times New Roman"/>
              </a:rPr>
              <a:t>баллов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540192" y="3963475"/>
            <a:ext cx="3060308" cy="458459"/>
          </a:xfrm>
          <a:prstGeom prst="rect">
            <a:avLst/>
          </a:prstGeom>
          <a:solidFill>
            <a:srgbClr val="8989CF"/>
          </a:solidFill>
        </p:spPr>
        <p:txBody>
          <a:bodyPr vert="horz" wrap="square" lIns="0" tIns="179705" rIns="0" bIns="0" rtlCol="0">
            <a:spAutoFit/>
          </a:bodyPr>
          <a:lstStyle/>
          <a:p>
            <a:pPr marL="406400">
              <a:lnSpc>
                <a:spcPct val="100000"/>
              </a:lnSpc>
              <a:spcBef>
                <a:spcPts val="1415"/>
              </a:spcBef>
            </a:pPr>
            <a:r>
              <a:rPr sz="1800" spc="65" dirty="0">
                <a:latin typeface="Times New Roman"/>
                <a:cs typeface="Times New Roman"/>
              </a:rPr>
              <a:t>Мах </a:t>
            </a:r>
            <a:r>
              <a:rPr sz="1800" dirty="0">
                <a:latin typeface="Times New Roman"/>
                <a:cs typeface="Times New Roman"/>
              </a:rPr>
              <a:t>- </a:t>
            </a:r>
            <a:r>
              <a:rPr sz="1800" spc="85" dirty="0">
                <a:latin typeface="Times New Roman"/>
                <a:cs typeface="Times New Roman"/>
              </a:rPr>
              <a:t>50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210" dirty="0">
                <a:latin typeface="Times New Roman"/>
                <a:cs typeface="Times New Roman"/>
              </a:rPr>
              <a:t>баллов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540192" y="5327474"/>
            <a:ext cx="3060308" cy="458459"/>
          </a:xfrm>
          <a:prstGeom prst="rect">
            <a:avLst/>
          </a:prstGeom>
          <a:solidFill>
            <a:srgbClr val="565087"/>
          </a:solidFill>
        </p:spPr>
        <p:txBody>
          <a:bodyPr vert="horz" wrap="square" lIns="0" tIns="179705" rIns="0" bIns="0" rtlCol="0">
            <a:spAutoFit/>
          </a:bodyPr>
          <a:lstStyle/>
          <a:p>
            <a:pPr marL="476884">
              <a:lnSpc>
                <a:spcPct val="100000"/>
              </a:lnSpc>
              <a:spcBef>
                <a:spcPts val="1415"/>
              </a:spcBef>
            </a:pPr>
            <a:r>
              <a:rPr sz="1800" spc="30" dirty="0">
                <a:solidFill>
                  <a:srgbClr val="FFFFFF"/>
                </a:solidFill>
                <a:latin typeface="Times New Roman"/>
                <a:cs typeface="Times New Roman"/>
              </a:rPr>
              <a:t>Мах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- </a:t>
            </a:r>
            <a:r>
              <a:rPr sz="1800" spc="100" dirty="0">
                <a:solidFill>
                  <a:srgbClr val="FFFFFF"/>
                </a:solidFill>
                <a:latin typeface="Times New Roman"/>
                <a:cs typeface="Times New Roman"/>
              </a:rPr>
              <a:t>60</a:t>
            </a:r>
            <a:r>
              <a:rPr sz="1800" spc="8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FFFFFF"/>
                </a:solidFill>
                <a:latin typeface="Times New Roman"/>
                <a:cs typeface="Times New Roman"/>
              </a:rPr>
              <a:t>баллов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244319" y="1472612"/>
            <a:ext cx="5433081" cy="73032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4650" spc="550" dirty="0" err="1">
                <a:latin typeface="Times New Roman"/>
                <a:cs typeface="Times New Roman"/>
              </a:rPr>
              <a:t>База</a:t>
            </a:r>
            <a:r>
              <a:rPr sz="4650" spc="35" dirty="0">
                <a:latin typeface="Times New Roman"/>
                <a:cs typeface="Times New Roman"/>
              </a:rPr>
              <a:t> </a:t>
            </a:r>
            <a:r>
              <a:rPr sz="4650" spc="155" dirty="0" smtClean="0">
                <a:latin typeface="Times New Roman"/>
                <a:cs typeface="Times New Roman"/>
              </a:rPr>
              <a:t>11</a:t>
            </a:r>
            <a:r>
              <a:rPr lang="ru-RU" sz="4650" spc="155" dirty="0" smtClean="0">
                <a:latin typeface="Times New Roman"/>
                <a:cs typeface="Times New Roman"/>
              </a:rPr>
              <a:t>классов</a:t>
            </a:r>
            <a:endParaRPr sz="465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07791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239948" y="421004"/>
            <a:ext cx="6497091" cy="44755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85" dirty="0"/>
              <a:t>КРИТЕРИИ </a:t>
            </a:r>
            <a:r>
              <a:rPr spc="140" dirty="0"/>
              <a:t>ОТБОРА</a:t>
            </a:r>
            <a:r>
              <a:rPr spc="-20" dirty="0"/>
              <a:t> </a:t>
            </a:r>
            <a:r>
              <a:rPr spc="30" dirty="0"/>
              <a:t>ПРОГРАММ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73569" y="2919604"/>
            <a:ext cx="3677872" cy="1680588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335280" marR="5080" indent="-322580">
              <a:lnSpc>
                <a:spcPts val="2140"/>
              </a:lnSpc>
              <a:spcBef>
                <a:spcPts val="365"/>
              </a:spcBef>
              <a:buFontTx/>
              <a:buAutoNum type="arabicPeriod"/>
              <a:tabLst>
                <a:tab pos="337185" algn="l"/>
              </a:tabLst>
            </a:pPr>
            <a:r>
              <a:rPr sz="1950" spc="110" dirty="0">
                <a:solidFill>
                  <a:prstClr val="black"/>
                </a:solidFill>
                <a:latin typeface="Times New Roman"/>
                <a:cs typeface="Times New Roman"/>
              </a:rPr>
              <a:t>Наличие </a:t>
            </a:r>
            <a:r>
              <a:rPr sz="1950" spc="75" dirty="0">
                <a:solidFill>
                  <a:prstClr val="black"/>
                </a:solidFill>
                <a:latin typeface="Times New Roman"/>
                <a:cs typeface="Times New Roman"/>
              </a:rPr>
              <a:t>выпуска </a:t>
            </a:r>
            <a:r>
              <a:rPr sz="1950" spc="125" dirty="0">
                <a:solidFill>
                  <a:prstClr val="black"/>
                </a:solidFill>
                <a:latin typeface="Times New Roman"/>
                <a:cs typeface="Times New Roman"/>
              </a:rPr>
              <a:t>в</a:t>
            </a:r>
            <a:r>
              <a:rPr sz="1950" spc="-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50" spc="114" dirty="0">
                <a:solidFill>
                  <a:prstClr val="black"/>
                </a:solidFill>
                <a:latin typeface="Times New Roman"/>
                <a:cs typeface="Times New Roman"/>
              </a:rPr>
              <a:t>2021  </a:t>
            </a:r>
            <a:r>
              <a:rPr sz="1950" spc="55" dirty="0">
                <a:solidFill>
                  <a:prstClr val="black"/>
                </a:solidFill>
                <a:latin typeface="Times New Roman"/>
                <a:cs typeface="Times New Roman"/>
              </a:rPr>
              <a:t>и </a:t>
            </a:r>
            <a:r>
              <a:rPr sz="1950" spc="114" dirty="0">
                <a:solidFill>
                  <a:prstClr val="black"/>
                </a:solidFill>
                <a:latin typeface="Times New Roman"/>
                <a:cs typeface="Times New Roman"/>
              </a:rPr>
              <a:t>2022</a:t>
            </a:r>
            <a:r>
              <a:rPr sz="1950" spc="5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50" spc="-114" dirty="0">
                <a:solidFill>
                  <a:prstClr val="black"/>
                </a:solidFill>
                <a:latin typeface="Times New Roman"/>
                <a:cs typeface="Times New Roman"/>
              </a:rPr>
              <a:t>гг.</a:t>
            </a:r>
            <a:endParaRPr sz="19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35280" marR="389255" indent="-322580">
              <a:lnSpc>
                <a:spcPts val="2140"/>
              </a:lnSpc>
              <a:spcBef>
                <a:spcPts val="1120"/>
              </a:spcBef>
              <a:buFontTx/>
              <a:buAutoNum type="arabicPeriod"/>
              <a:tabLst>
                <a:tab pos="337185" algn="l"/>
              </a:tabLst>
            </a:pPr>
            <a:r>
              <a:rPr sz="1950" spc="110" dirty="0">
                <a:solidFill>
                  <a:prstClr val="black"/>
                </a:solidFill>
                <a:latin typeface="Times New Roman"/>
                <a:cs typeface="Times New Roman"/>
              </a:rPr>
              <a:t>Наличие</a:t>
            </a:r>
            <a:r>
              <a:rPr sz="1950" spc="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50" spc="55" dirty="0">
                <a:solidFill>
                  <a:prstClr val="black"/>
                </a:solidFill>
                <a:latin typeface="Times New Roman"/>
                <a:cs typeface="Times New Roman"/>
              </a:rPr>
              <a:t>контингента  </a:t>
            </a:r>
            <a:r>
              <a:rPr sz="1950" spc="85" dirty="0">
                <a:solidFill>
                  <a:prstClr val="black"/>
                </a:solidFill>
                <a:latin typeface="Times New Roman"/>
                <a:cs typeface="Times New Roman"/>
              </a:rPr>
              <a:t>обучающихся</a:t>
            </a:r>
            <a:endParaRPr sz="19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35280" indent="-322580">
              <a:spcBef>
                <a:spcPts val="894"/>
              </a:spcBef>
              <a:buFontTx/>
              <a:buAutoNum type="arabicPeriod"/>
              <a:tabLst>
                <a:tab pos="337185" algn="l"/>
              </a:tabLst>
            </a:pPr>
            <a:r>
              <a:rPr sz="1950" spc="110" dirty="0">
                <a:solidFill>
                  <a:prstClr val="black"/>
                </a:solidFill>
                <a:latin typeface="Times New Roman"/>
                <a:cs typeface="Times New Roman"/>
              </a:rPr>
              <a:t>Наличие</a:t>
            </a:r>
            <a:r>
              <a:rPr sz="1950" spc="2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950" spc="80" dirty="0">
                <a:solidFill>
                  <a:prstClr val="black"/>
                </a:solidFill>
                <a:latin typeface="Times New Roman"/>
                <a:cs typeface="Times New Roman"/>
              </a:rPr>
              <a:t>аккредитации</a:t>
            </a:r>
            <a:endParaRPr sz="195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977289" y="1788270"/>
            <a:ext cx="0" cy="4411347"/>
          </a:xfrm>
          <a:custGeom>
            <a:avLst/>
            <a:gdLst/>
            <a:ahLst/>
            <a:cxnLst/>
            <a:rect l="l" t="t" r="r" b="b"/>
            <a:pathLst>
              <a:path h="4864734">
                <a:moveTo>
                  <a:pt x="0" y="0"/>
                </a:moveTo>
                <a:lnTo>
                  <a:pt x="0" y="4864608"/>
                </a:lnTo>
              </a:path>
            </a:pathLst>
          </a:custGeom>
          <a:ln w="53340">
            <a:solidFill>
              <a:srgbClr val="4472C3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848" y="1954973"/>
            <a:ext cx="6050389" cy="110709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76555" marR="5080" indent="-363855">
              <a:lnSpc>
                <a:spcPct val="100699"/>
              </a:lnSpc>
              <a:spcBef>
                <a:spcPts val="105"/>
              </a:spcBef>
              <a:buFontTx/>
              <a:buAutoNum type="arabicPeriod"/>
              <a:tabLst>
                <a:tab pos="377190" algn="l"/>
                <a:tab pos="377825" algn="l"/>
              </a:tabLst>
            </a:pPr>
            <a:r>
              <a:rPr sz="1400" spc="75" dirty="0">
                <a:solidFill>
                  <a:prstClr val="black"/>
                </a:solidFill>
                <a:latin typeface="Times New Roman"/>
                <a:cs typeface="Times New Roman"/>
              </a:rPr>
              <a:t>Если </a:t>
            </a:r>
            <a:r>
              <a:rPr sz="1400" spc="40" dirty="0">
                <a:solidFill>
                  <a:prstClr val="black"/>
                </a:solidFill>
                <a:latin typeface="Times New Roman"/>
                <a:cs typeface="Times New Roman"/>
              </a:rPr>
              <a:t>ОПОП </a:t>
            </a:r>
            <a:r>
              <a:rPr sz="1400" spc="75" dirty="0">
                <a:solidFill>
                  <a:prstClr val="black"/>
                </a:solidFill>
                <a:latin typeface="Times New Roman"/>
                <a:cs typeface="Times New Roman"/>
              </a:rPr>
              <a:t>реализуются </a:t>
            </a:r>
            <a:r>
              <a:rPr sz="1400" spc="40" dirty="0">
                <a:solidFill>
                  <a:prstClr val="black"/>
                </a:solidFill>
                <a:latin typeface="Times New Roman"/>
                <a:cs typeface="Times New Roman"/>
              </a:rPr>
              <a:t>по </a:t>
            </a:r>
            <a:r>
              <a:rPr sz="1400" spc="80" dirty="0">
                <a:solidFill>
                  <a:prstClr val="black"/>
                </a:solidFill>
                <a:latin typeface="Times New Roman"/>
                <a:cs typeface="Times New Roman"/>
              </a:rPr>
              <a:t>разным </a:t>
            </a:r>
            <a:r>
              <a:rPr sz="1400" spc="30" dirty="0">
                <a:solidFill>
                  <a:prstClr val="black"/>
                </a:solidFill>
                <a:latin typeface="Times New Roman"/>
                <a:cs typeface="Times New Roman"/>
              </a:rPr>
              <a:t>ФГОС? </a:t>
            </a:r>
            <a:r>
              <a:rPr sz="1400" spc="75" dirty="0">
                <a:solidFill>
                  <a:prstClr val="black"/>
                </a:solidFill>
                <a:latin typeface="Times New Roman"/>
                <a:cs typeface="Times New Roman"/>
              </a:rPr>
              <a:t>(если</a:t>
            </a:r>
            <a:r>
              <a:rPr sz="1400" spc="-16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65" dirty="0">
                <a:solidFill>
                  <a:prstClr val="black"/>
                </a:solidFill>
                <a:latin typeface="Times New Roman"/>
                <a:cs typeface="Times New Roman"/>
              </a:rPr>
              <a:t>сходное  </a:t>
            </a:r>
            <a:r>
              <a:rPr sz="1400" spc="75" dirty="0">
                <a:solidFill>
                  <a:prstClr val="black"/>
                </a:solidFill>
                <a:latin typeface="Times New Roman"/>
                <a:cs typeface="Times New Roman"/>
              </a:rPr>
              <a:t>содержание, </a:t>
            </a:r>
            <a:r>
              <a:rPr sz="1400" spc="50" dirty="0">
                <a:solidFill>
                  <a:prstClr val="black"/>
                </a:solidFill>
                <a:latin typeface="Times New Roman"/>
                <a:cs typeface="Times New Roman"/>
              </a:rPr>
              <a:t>то </a:t>
            </a:r>
            <a:r>
              <a:rPr sz="1400" spc="85" dirty="0">
                <a:solidFill>
                  <a:prstClr val="black"/>
                </a:solidFill>
                <a:latin typeface="Times New Roman"/>
                <a:cs typeface="Times New Roman"/>
              </a:rPr>
              <a:t>рассматривается </a:t>
            </a:r>
            <a:r>
              <a:rPr sz="1400" spc="15" dirty="0">
                <a:solidFill>
                  <a:prstClr val="black"/>
                </a:solidFill>
                <a:latin typeface="Times New Roman"/>
                <a:cs typeface="Times New Roman"/>
              </a:rPr>
              <a:t>как </a:t>
            </a:r>
            <a:r>
              <a:rPr sz="1400" spc="80" dirty="0">
                <a:solidFill>
                  <a:prstClr val="black"/>
                </a:solidFill>
                <a:latin typeface="Times New Roman"/>
                <a:cs typeface="Times New Roman"/>
              </a:rPr>
              <a:t>одна</a:t>
            </a:r>
            <a:r>
              <a:rPr sz="1400" spc="-14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prstClr val="black"/>
                </a:solidFill>
                <a:latin typeface="Times New Roman"/>
                <a:cs typeface="Times New Roman"/>
              </a:rPr>
              <a:t>ОП)</a:t>
            </a:r>
            <a:endParaRPr sz="14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35"/>
              </a:spcBef>
              <a:buFont typeface="Times New Roman"/>
              <a:buAutoNum type="arabicPeriod"/>
            </a:pPr>
            <a:endParaRPr sz="14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76555" marR="219710" indent="-363855">
              <a:lnSpc>
                <a:spcPct val="100699"/>
              </a:lnSpc>
              <a:buFontTx/>
              <a:buAutoNum type="arabicPeriod"/>
              <a:tabLst>
                <a:tab pos="377190" algn="l"/>
                <a:tab pos="377825" algn="l"/>
              </a:tabLst>
            </a:pPr>
            <a:r>
              <a:rPr sz="1400" spc="75" dirty="0">
                <a:solidFill>
                  <a:prstClr val="black"/>
                </a:solidFill>
                <a:latin typeface="Times New Roman"/>
                <a:cs typeface="Times New Roman"/>
              </a:rPr>
              <a:t>Если </a:t>
            </a:r>
            <a:r>
              <a:rPr sz="1400" spc="55" dirty="0">
                <a:solidFill>
                  <a:prstClr val="black"/>
                </a:solidFill>
                <a:latin typeface="Times New Roman"/>
                <a:cs typeface="Times New Roman"/>
              </a:rPr>
              <a:t>нет </a:t>
            </a:r>
            <a:r>
              <a:rPr sz="1400" spc="35" dirty="0">
                <a:solidFill>
                  <a:prstClr val="black"/>
                </a:solidFill>
                <a:latin typeface="Times New Roman"/>
                <a:cs typeface="Times New Roman"/>
              </a:rPr>
              <a:t>контингента </a:t>
            </a:r>
            <a:r>
              <a:rPr sz="1400" spc="60" dirty="0">
                <a:solidFill>
                  <a:prstClr val="black"/>
                </a:solidFill>
                <a:latin typeface="Times New Roman"/>
                <a:cs typeface="Times New Roman"/>
              </a:rPr>
              <a:t>обучающихся? </a:t>
            </a:r>
            <a:r>
              <a:rPr sz="1400" spc="25" dirty="0">
                <a:solidFill>
                  <a:prstClr val="black"/>
                </a:solidFill>
                <a:latin typeface="Times New Roman"/>
                <a:cs typeface="Times New Roman"/>
              </a:rPr>
              <a:t>(ОП </a:t>
            </a:r>
            <a:r>
              <a:rPr sz="1400" spc="90" dirty="0">
                <a:solidFill>
                  <a:prstClr val="black"/>
                </a:solidFill>
                <a:latin typeface="Times New Roman"/>
                <a:cs typeface="Times New Roman"/>
              </a:rPr>
              <a:t>не </a:t>
            </a:r>
            <a:r>
              <a:rPr sz="1400" spc="50" dirty="0">
                <a:solidFill>
                  <a:prstClr val="black"/>
                </a:solidFill>
                <a:latin typeface="Times New Roman"/>
                <a:cs typeface="Times New Roman"/>
              </a:rPr>
              <a:t>участвует</a:t>
            </a:r>
            <a:r>
              <a:rPr sz="1400" spc="-12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85" dirty="0">
                <a:solidFill>
                  <a:prstClr val="black"/>
                </a:solidFill>
                <a:latin typeface="Times New Roman"/>
                <a:cs typeface="Times New Roman"/>
              </a:rPr>
              <a:t>в  </a:t>
            </a:r>
            <a:r>
              <a:rPr sz="1400" spc="40" dirty="0">
                <a:solidFill>
                  <a:prstClr val="black"/>
                </a:solidFill>
                <a:latin typeface="Times New Roman"/>
                <a:cs typeface="Times New Roman"/>
              </a:rPr>
              <a:t>мониторинге)</a:t>
            </a:r>
            <a:endParaRPr sz="14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9848" y="3126898"/>
            <a:ext cx="5576899" cy="44871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76555" marR="5080" indent="-364490">
              <a:lnSpc>
                <a:spcPct val="100699"/>
              </a:lnSpc>
              <a:spcBef>
                <a:spcPts val="105"/>
              </a:spcBef>
              <a:tabLst>
                <a:tab pos="377190" algn="l"/>
              </a:tabLst>
            </a:pPr>
            <a:r>
              <a:rPr sz="1400" spc="55" dirty="0">
                <a:solidFill>
                  <a:prstClr val="black"/>
                </a:solidFill>
                <a:latin typeface="Times New Roman"/>
                <a:cs typeface="Times New Roman"/>
              </a:rPr>
              <a:t>3.		</a:t>
            </a:r>
            <a:r>
              <a:rPr sz="1400" spc="75" dirty="0">
                <a:solidFill>
                  <a:prstClr val="black"/>
                </a:solidFill>
                <a:latin typeface="Times New Roman"/>
                <a:cs typeface="Times New Roman"/>
              </a:rPr>
              <a:t>Если</a:t>
            </a:r>
            <a:r>
              <a:rPr sz="1400" spc="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55" dirty="0">
                <a:solidFill>
                  <a:prstClr val="black"/>
                </a:solidFill>
                <a:latin typeface="Times New Roman"/>
                <a:cs typeface="Times New Roman"/>
              </a:rPr>
              <a:t>нет</a:t>
            </a:r>
            <a:r>
              <a:rPr sz="1400" spc="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100" dirty="0">
                <a:solidFill>
                  <a:prstClr val="black"/>
                </a:solidFill>
                <a:latin typeface="Times New Roman"/>
                <a:cs typeface="Times New Roman"/>
              </a:rPr>
              <a:t>набора</a:t>
            </a:r>
            <a:r>
              <a:rPr sz="1400" spc="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85" dirty="0">
                <a:solidFill>
                  <a:prstClr val="black"/>
                </a:solidFill>
                <a:latin typeface="Times New Roman"/>
                <a:cs typeface="Times New Roman"/>
              </a:rPr>
              <a:t>в</a:t>
            </a:r>
            <a:r>
              <a:rPr sz="1400" spc="2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80" dirty="0">
                <a:solidFill>
                  <a:prstClr val="black"/>
                </a:solidFill>
                <a:latin typeface="Times New Roman"/>
                <a:cs typeface="Times New Roman"/>
              </a:rPr>
              <a:t>2023</a:t>
            </a:r>
            <a:r>
              <a:rPr sz="1400" spc="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-10" dirty="0">
                <a:solidFill>
                  <a:prstClr val="black"/>
                </a:solidFill>
                <a:latin typeface="Times New Roman"/>
                <a:cs typeface="Times New Roman"/>
              </a:rPr>
              <a:t>году,</a:t>
            </a:r>
            <a:r>
              <a:rPr sz="1400" spc="50" dirty="0">
                <a:solidFill>
                  <a:prstClr val="black"/>
                </a:solidFill>
                <a:latin typeface="Times New Roman"/>
                <a:cs typeface="Times New Roman"/>
              </a:rPr>
              <a:t> но</a:t>
            </a:r>
            <a:r>
              <a:rPr sz="1400" spc="3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prstClr val="black"/>
                </a:solidFill>
                <a:latin typeface="Times New Roman"/>
                <a:cs typeface="Times New Roman"/>
              </a:rPr>
              <a:t>контингент</a:t>
            </a:r>
            <a:r>
              <a:rPr sz="1400" spc="-1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105" dirty="0">
                <a:solidFill>
                  <a:prstClr val="black"/>
                </a:solidFill>
                <a:latin typeface="Times New Roman"/>
                <a:cs typeface="Times New Roman"/>
              </a:rPr>
              <a:t>есть?</a:t>
            </a:r>
            <a:r>
              <a:rPr sz="1400" spc="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prstClr val="black"/>
                </a:solidFill>
                <a:latin typeface="Times New Roman"/>
                <a:cs typeface="Times New Roman"/>
              </a:rPr>
              <a:t>(ОП  </a:t>
            </a:r>
            <a:r>
              <a:rPr sz="1400" spc="50" dirty="0">
                <a:solidFill>
                  <a:prstClr val="black"/>
                </a:solidFill>
                <a:latin typeface="Times New Roman"/>
                <a:cs typeface="Times New Roman"/>
              </a:rPr>
              <a:t>участвует </a:t>
            </a:r>
            <a:r>
              <a:rPr sz="1400" spc="85" dirty="0">
                <a:solidFill>
                  <a:prstClr val="black"/>
                </a:solidFill>
                <a:latin typeface="Times New Roman"/>
                <a:cs typeface="Times New Roman"/>
              </a:rPr>
              <a:t>в</a:t>
            </a:r>
            <a:r>
              <a:rPr sz="1400" spc="3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prstClr val="black"/>
                </a:solidFill>
                <a:latin typeface="Times New Roman"/>
                <a:cs typeface="Times New Roman"/>
              </a:rPr>
              <a:t>мониторинге)</a:t>
            </a:r>
            <a:endParaRPr sz="14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59839" y="3712847"/>
            <a:ext cx="5172912" cy="66633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76555" marR="5080" indent="-364490" algn="just">
              <a:lnSpc>
                <a:spcPct val="100699"/>
              </a:lnSpc>
              <a:spcBef>
                <a:spcPts val="105"/>
              </a:spcBef>
            </a:pPr>
            <a:r>
              <a:rPr sz="1400" spc="55" dirty="0">
                <a:solidFill>
                  <a:prstClr val="black"/>
                </a:solidFill>
                <a:latin typeface="Times New Roman"/>
                <a:cs typeface="Times New Roman"/>
              </a:rPr>
              <a:t>4. </a:t>
            </a:r>
            <a:r>
              <a:rPr sz="1400" spc="75" dirty="0">
                <a:solidFill>
                  <a:prstClr val="black"/>
                </a:solidFill>
                <a:latin typeface="Times New Roman"/>
                <a:cs typeface="Times New Roman"/>
              </a:rPr>
              <a:t>Если </a:t>
            </a:r>
            <a:r>
              <a:rPr sz="1400" spc="85" dirty="0">
                <a:solidFill>
                  <a:prstClr val="black"/>
                </a:solidFill>
                <a:latin typeface="Times New Roman"/>
                <a:cs typeface="Times New Roman"/>
              </a:rPr>
              <a:t>в процессе </a:t>
            </a:r>
            <a:r>
              <a:rPr sz="1400" spc="50" dirty="0">
                <a:solidFill>
                  <a:prstClr val="black"/>
                </a:solidFill>
                <a:latin typeface="Times New Roman"/>
                <a:cs typeface="Times New Roman"/>
              </a:rPr>
              <a:t>аккредитационного</a:t>
            </a:r>
            <a:r>
              <a:rPr sz="1400" spc="-8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50" dirty="0">
                <a:solidFill>
                  <a:prstClr val="black"/>
                </a:solidFill>
                <a:latin typeface="Times New Roman"/>
                <a:cs typeface="Times New Roman"/>
              </a:rPr>
              <a:t>мониторинга  </a:t>
            </a:r>
            <a:r>
              <a:rPr sz="1400" spc="75" dirty="0">
                <a:solidFill>
                  <a:prstClr val="black"/>
                </a:solidFill>
                <a:latin typeface="Times New Roman"/>
                <a:cs typeface="Times New Roman"/>
              </a:rPr>
              <a:t>осуществляется реорганизация </a:t>
            </a:r>
            <a:r>
              <a:rPr sz="1400" spc="80" dirty="0">
                <a:solidFill>
                  <a:prstClr val="black"/>
                </a:solidFill>
                <a:latin typeface="Times New Roman"/>
                <a:cs typeface="Times New Roman"/>
              </a:rPr>
              <a:t>образовательной  </a:t>
            </a:r>
            <a:r>
              <a:rPr sz="1400" spc="65" dirty="0">
                <a:solidFill>
                  <a:prstClr val="black"/>
                </a:solidFill>
                <a:latin typeface="Times New Roman"/>
                <a:cs typeface="Times New Roman"/>
              </a:rPr>
              <a:t>организации? </a:t>
            </a:r>
            <a:r>
              <a:rPr sz="1400" spc="85" dirty="0">
                <a:solidFill>
                  <a:prstClr val="black"/>
                </a:solidFill>
                <a:latin typeface="Times New Roman"/>
                <a:cs typeface="Times New Roman"/>
              </a:rPr>
              <a:t>(решается</a:t>
            </a:r>
            <a:r>
              <a:rPr sz="1400" spc="-6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60" dirty="0">
                <a:solidFill>
                  <a:prstClr val="black"/>
                </a:solidFill>
                <a:latin typeface="Times New Roman"/>
                <a:cs typeface="Times New Roman"/>
              </a:rPr>
              <a:t>индивидуально)</a:t>
            </a:r>
            <a:endParaRPr sz="14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359839" y="4493655"/>
            <a:ext cx="6219078" cy="17654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76555" marR="22860" indent="-363855">
              <a:lnSpc>
                <a:spcPct val="100699"/>
              </a:lnSpc>
              <a:spcBef>
                <a:spcPts val="105"/>
              </a:spcBef>
              <a:buFontTx/>
              <a:buAutoNum type="arabicPeriod" startAt="5"/>
              <a:tabLst>
                <a:tab pos="377190" algn="l"/>
                <a:tab pos="377825" algn="l"/>
              </a:tabLst>
            </a:pPr>
            <a:r>
              <a:rPr sz="1400" spc="75" dirty="0">
                <a:solidFill>
                  <a:prstClr val="black"/>
                </a:solidFill>
                <a:latin typeface="Times New Roman"/>
                <a:cs typeface="Times New Roman"/>
              </a:rPr>
              <a:t>Если </a:t>
            </a:r>
            <a:r>
              <a:rPr sz="1400" spc="90" dirty="0">
                <a:solidFill>
                  <a:prstClr val="black"/>
                </a:solidFill>
                <a:latin typeface="Times New Roman"/>
                <a:cs typeface="Times New Roman"/>
              </a:rPr>
              <a:t>на </a:t>
            </a:r>
            <a:r>
              <a:rPr sz="1400" spc="75" dirty="0">
                <a:solidFill>
                  <a:prstClr val="black"/>
                </a:solidFill>
                <a:latin typeface="Times New Roman"/>
                <a:cs typeface="Times New Roman"/>
              </a:rPr>
              <a:t>программе </a:t>
            </a:r>
            <a:r>
              <a:rPr sz="1400" spc="85" dirty="0">
                <a:solidFill>
                  <a:prstClr val="black"/>
                </a:solidFill>
                <a:latin typeface="Times New Roman"/>
                <a:cs typeface="Times New Roman"/>
              </a:rPr>
              <a:t>есть </a:t>
            </a:r>
            <a:r>
              <a:rPr sz="1400" spc="50" dirty="0">
                <a:solidFill>
                  <a:prstClr val="black"/>
                </a:solidFill>
                <a:latin typeface="Times New Roman"/>
                <a:cs typeface="Times New Roman"/>
              </a:rPr>
              <a:t>несколько </a:t>
            </a:r>
            <a:r>
              <a:rPr sz="1400" spc="55" dirty="0">
                <a:solidFill>
                  <a:prstClr val="black"/>
                </a:solidFill>
                <a:latin typeface="Times New Roman"/>
                <a:cs typeface="Times New Roman"/>
              </a:rPr>
              <a:t>иностранных</a:t>
            </a:r>
            <a:r>
              <a:rPr sz="1400" spc="-19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65" dirty="0">
                <a:solidFill>
                  <a:prstClr val="black"/>
                </a:solidFill>
                <a:latin typeface="Times New Roman"/>
                <a:cs typeface="Times New Roman"/>
              </a:rPr>
              <a:t>студентов?  </a:t>
            </a:r>
            <a:r>
              <a:rPr sz="1400" spc="30" dirty="0">
                <a:solidFill>
                  <a:prstClr val="black"/>
                </a:solidFill>
                <a:latin typeface="Times New Roman"/>
                <a:cs typeface="Times New Roman"/>
              </a:rPr>
              <a:t>(они </a:t>
            </a:r>
            <a:r>
              <a:rPr sz="1400" spc="90" dirty="0">
                <a:solidFill>
                  <a:prstClr val="black"/>
                </a:solidFill>
                <a:latin typeface="Times New Roman"/>
                <a:cs typeface="Times New Roman"/>
              </a:rPr>
              <a:t>не</a:t>
            </a:r>
            <a:r>
              <a:rPr sz="1400" spc="1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50" dirty="0">
                <a:solidFill>
                  <a:prstClr val="black"/>
                </a:solidFill>
                <a:latin typeface="Times New Roman"/>
                <a:cs typeface="Times New Roman"/>
              </a:rPr>
              <a:t>учитываются)</a:t>
            </a:r>
            <a:endParaRPr sz="14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35"/>
              </a:spcBef>
              <a:buFont typeface="Times New Roman"/>
              <a:buAutoNum type="arabicPeriod" startAt="5"/>
            </a:pPr>
            <a:endParaRPr sz="14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76555" marR="510540" indent="-363855">
              <a:lnSpc>
                <a:spcPct val="100699"/>
              </a:lnSpc>
              <a:buFontTx/>
              <a:buAutoNum type="arabicPeriod" startAt="5"/>
              <a:tabLst>
                <a:tab pos="377190" algn="l"/>
                <a:tab pos="377825" algn="l"/>
              </a:tabLst>
            </a:pPr>
            <a:r>
              <a:rPr sz="1400" spc="40" dirty="0">
                <a:solidFill>
                  <a:prstClr val="black"/>
                </a:solidFill>
                <a:latin typeface="Times New Roman"/>
                <a:cs typeface="Times New Roman"/>
              </a:rPr>
              <a:t>Сколько ОП </a:t>
            </a:r>
            <a:r>
              <a:rPr sz="1400" spc="55" dirty="0">
                <a:solidFill>
                  <a:prstClr val="black"/>
                </a:solidFill>
                <a:latin typeface="Times New Roman"/>
                <a:cs typeface="Times New Roman"/>
              </a:rPr>
              <a:t>должно </a:t>
            </a:r>
            <a:r>
              <a:rPr sz="1400" spc="65" dirty="0">
                <a:solidFill>
                  <a:prstClr val="black"/>
                </a:solidFill>
                <a:latin typeface="Times New Roman"/>
                <a:cs typeface="Times New Roman"/>
              </a:rPr>
              <a:t>участвовать </a:t>
            </a:r>
            <a:r>
              <a:rPr sz="1400" spc="85" dirty="0">
                <a:solidFill>
                  <a:prstClr val="black"/>
                </a:solidFill>
                <a:latin typeface="Times New Roman"/>
                <a:cs typeface="Times New Roman"/>
              </a:rPr>
              <a:t>в </a:t>
            </a:r>
            <a:r>
              <a:rPr sz="1400" spc="55" dirty="0">
                <a:solidFill>
                  <a:prstClr val="black"/>
                </a:solidFill>
                <a:latin typeface="Times New Roman"/>
                <a:cs typeface="Times New Roman"/>
              </a:rPr>
              <a:t>мониторинге?</a:t>
            </a:r>
            <a:r>
              <a:rPr sz="1400" spc="-16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55" dirty="0">
                <a:solidFill>
                  <a:prstClr val="black"/>
                </a:solidFill>
                <a:latin typeface="Times New Roman"/>
                <a:cs typeface="Times New Roman"/>
              </a:rPr>
              <a:t>(Все,  которые </a:t>
            </a:r>
            <a:r>
              <a:rPr sz="1400" spc="50" dirty="0">
                <a:solidFill>
                  <a:prstClr val="black"/>
                </a:solidFill>
                <a:latin typeface="Times New Roman"/>
                <a:cs typeface="Times New Roman"/>
              </a:rPr>
              <a:t>соответствуют</a:t>
            </a:r>
            <a:r>
              <a:rPr sz="1400" spc="-4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50" dirty="0">
                <a:solidFill>
                  <a:prstClr val="black"/>
                </a:solidFill>
                <a:latin typeface="Times New Roman"/>
                <a:cs typeface="Times New Roman"/>
              </a:rPr>
              <a:t>критериям)</a:t>
            </a:r>
            <a:endParaRPr sz="14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spcBef>
                <a:spcPts val="35"/>
              </a:spcBef>
              <a:buFont typeface="Times New Roman"/>
              <a:buAutoNum type="arabicPeriod" startAt="5"/>
            </a:pPr>
            <a:endParaRPr sz="14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76555" marR="5080" indent="-363855">
              <a:lnSpc>
                <a:spcPct val="100699"/>
              </a:lnSpc>
              <a:buFontTx/>
              <a:buAutoNum type="arabicPeriod" startAt="5"/>
              <a:tabLst>
                <a:tab pos="377190" algn="l"/>
                <a:tab pos="377825" algn="l"/>
              </a:tabLst>
            </a:pPr>
            <a:r>
              <a:rPr sz="1400" spc="75" dirty="0">
                <a:solidFill>
                  <a:prstClr val="black"/>
                </a:solidFill>
                <a:latin typeface="Times New Roman"/>
                <a:cs typeface="Times New Roman"/>
              </a:rPr>
              <a:t>Если</a:t>
            </a:r>
            <a:r>
              <a:rPr sz="1400" spc="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90" dirty="0">
                <a:solidFill>
                  <a:prstClr val="black"/>
                </a:solidFill>
                <a:latin typeface="Times New Roman"/>
                <a:cs typeface="Times New Roman"/>
              </a:rPr>
              <a:t>есть</a:t>
            </a:r>
            <a:r>
              <a:rPr sz="1400" spc="1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prstClr val="black"/>
                </a:solidFill>
                <a:latin typeface="Times New Roman"/>
                <a:cs typeface="Times New Roman"/>
              </a:rPr>
              <a:t>ОП</a:t>
            </a:r>
            <a:r>
              <a:rPr sz="1400" spc="3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90" dirty="0">
                <a:solidFill>
                  <a:prstClr val="black"/>
                </a:solidFill>
                <a:latin typeface="Times New Roman"/>
                <a:cs typeface="Times New Roman"/>
              </a:rPr>
              <a:t>на</a:t>
            </a:r>
            <a:r>
              <a:rPr sz="1400" spc="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105" dirty="0">
                <a:solidFill>
                  <a:prstClr val="black"/>
                </a:solidFill>
                <a:latin typeface="Times New Roman"/>
                <a:cs typeface="Times New Roman"/>
              </a:rPr>
              <a:t>базе</a:t>
            </a:r>
            <a:r>
              <a:rPr sz="1400" spc="3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80" dirty="0">
                <a:solidFill>
                  <a:prstClr val="black"/>
                </a:solidFill>
                <a:latin typeface="Times New Roman"/>
                <a:cs typeface="Times New Roman"/>
              </a:rPr>
              <a:t>9</a:t>
            </a:r>
            <a:r>
              <a:rPr sz="1400" spc="3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35" dirty="0">
                <a:solidFill>
                  <a:prstClr val="black"/>
                </a:solidFill>
                <a:latin typeface="Times New Roman"/>
                <a:cs typeface="Times New Roman"/>
              </a:rPr>
              <a:t>и</a:t>
            </a:r>
            <a:r>
              <a:rPr sz="1400" spc="3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90" dirty="0">
                <a:solidFill>
                  <a:prstClr val="black"/>
                </a:solidFill>
                <a:latin typeface="Times New Roman"/>
                <a:cs typeface="Times New Roman"/>
              </a:rPr>
              <a:t>на</a:t>
            </a:r>
            <a:r>
              <a:rPr sz="1400" spc="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110" dirty="0">
                <a:solidFill>
                  <a:prstClr val="black"/>
                </a:solidFill>
                <a:latin typeface="Times New Roman"/>
                <a:cs typeface="Times New Roman"/>
              </a:rPr>
              <a:t>базе</a:t>
            </a:r>
            <a:r>
              <a:rPr sz="1400" spc="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35" dirty="0">
                <a:solidFill>
                  <a:prstClr val="black"/>
                </a:solidFill>
                <a:latin typeface="Times New Roman"/>
                <a:cs typeface="Times New Roman"/>
              </a:rPr>
              <a:t>11,</a:t>
            </a:r>
            <a:r>
              <a:rPr sz="1400" spc="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50" dirty="0">
                <a:solidFill>
                  <a:prstClr val="black"/>
                </a:solidFill>
                <a:latin typeface="Times New Roman"/>
                <a:cs typeface="Times New Roman"/>
              </a:rPr>
              <a:t>то</a:t>
            </a:r>
            <a:r>
              <a:rPr sz="1400" spc="1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10" dirty="0">
                <a:solidFill>
                  <a:prstClr val="black"/>
                </a:solidFill>
                <a:latin typeface="Times New Roman"/>
                <a:cs typeface="Times New Roman"/>
              </a:rPr>
              <a:t>какую</a:t>
            </a:r>
            <a:r>
              <a:rPr sz="1400" spc="2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90" dirty="0">
                <a:solidFill>
                  <a:prstClr val="black"/>
                </a:solidFill>
                <a:latin typeface="Times New Roman"/>
                <a:cs typeface="Times New Roman"/>
              </a:rPr>
              <a:t>выбрать?</a:t>
            </a:r>
            <a:r>
              <a:rPr sz="14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25" dirty="0">
                <a:solidFill>
                  <a:prstClr val="black"/>
                </a:solidFill>
                <a:latin typeface="Times New Roman"/>
                <a:cs typeface="Times New Roman"/>
              </a:rPr>
              <a:t>(ОП  </a:t>
            </a:r>
            <a:r>
              <a:rPr sz="1400" spc="90" dirty="0">
                <a:solidFill>
                  <a:prstClr val="black"/>
                </a:solidFill>
                <a:latin typeface="Times New Roman"/>
                <a:cs typeface="Times New Roman"/>
              </a:rPr>
              <a:t>на </a:t>
            </a:r>
            <a:r>
              <a:rPr sz="1400" spc="110" dirty="0">
                <a:solidFill>
                  <a:prstClr val="black"/>
                </a:solidFill>
                <a:latin typeface="Times New Roman"/>
                <a:cs typeface="Times New Roman"/>
              </a:rPr>
              <a:t>базе</a:t>
            </a:r>
            <a:r>
              <a:rPr sz="1400" spc="-45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sz="1400" spc="40" dirty="0">
                <a:solidFill>
                  <a:prstClr val="black"/>
                </a:solidFill>
                <a:latin typeface="Times New Roman"/>
                <a:cs typeface="Times New Roman"/>
              </a:rPr>
              <a:t>9)</a:t>
            </a:r>
            <a:endParaRPr sz="140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3523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026664" y="219732"/>
            <a:ext cx="726306" cy="51961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25419" y="421005"/>
            <a:ext cx="9941164" cy="8825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1099"/>
              </a:lnSpc>
              <a:spcBef>
                <a:spcPts val="95"/>
              </a:spcBef>
            </a:pPr>
            <a:r>
              <a:rPr spc="40" dirty="0"/>
              <a:t>ФОРМУЛА РАСЧЕТА </a:t>
            </a:r>
            <a:r>
              <a:rPr spc="25" dirty="0"/>
              <a:t>СУММАРНОГО  </a:t>
            </a:r>
            <a:r>
              <a:rPr spc="50" dirty="0"/>
              <a:t>КОЛИЧЕСТВА </a:t>
            </a:r>
            <a:r>
              <a:rPr spc="150" dirty="0"/>
              <a:t>БАЛЛОВ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786977" y="2598093"/>
            <a:ext cx="151314" cy="269304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075"/>
              </a:lnSpc>
            </a:pPr>
            <a:r>
              <a:rPr sz="1850" spc="114" dirty="0">
                <a:latin typeface="Times New Roman"/>
                <a:cs typeface="Times New Roman"/>
              </a:rPr>
              <a:t>4</a:t>
            </a:r>
            <a:endParaRPr sz="18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98300" y="2376586"/>
            <a:ext cx="9501651" cy="44755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5032375" algn="l"/>
              </a:tabLst>
            </a:pPr>
            <a:r>
              <a:rPr sz="2800" spc="105" dirty="0">
                <a:latin typeface="Times New Roman"/>
                <a:cs typeface="Times New Roman"/>
              </a:rPr>
              <a:t>АПс </a:t>
            </a:r>
            <a:r>
              <a:rPr sz="2800" spc="65" dirty="0">
                <a:latin typeface="Times New Roman"/>
                <a:cs typeface="Times New Roman"/>
              </a:rPr>
              <a:t>= </a:t>
            </a:r>
            <a:r>
              <a:rPr sz="2800" spc="30" dirty="0">
                <a:latin typeface="Times New Roman"/>
                <a:cs typeface="Times New Roman"/>
              </a:rPr>
              <a:t>АП</a:t>
            </a:r>
            <a:r>
              <a:rPr sz="2775" spc="44" baseline="-21021" dirty="0">
                <a:latin typeface="Times New Roman"/>
                <a:cs typeface="Times New Roman"/>
              </a:rPr>
              <a:t>1 </a:t>
            </a:r>
            <a:r>
              <a:rPr sz="2800" spc="65" dirty="0">
                <a:latin typeface="Times New Roman"/>
                <a:cs typeface="Times New Roman"/>
              </a:rPr>
              <a:t>+ </a:t>
            </a:r>
            <a:r>
              <a:rPr sz="2800" spc="35" dirty="0">
                <a:latin typeface="Times New Roman"/>
                <a:cs typeface="Times New Roman"/>
              </a:rPr>
              <a:t>АП</a:t>
            </a:r>
            <a:r>
              <a:rPr sz="2775" spc="52" baseline="-21021" dirty="0">
                <a:latin typeface="Times New Roman"/>
                <a:cs typeface="Times New Roman"/>
              </a:rPr>
              <a:t>2 </a:t>
            </a:r>
            <a:r>
              <a:rPr sz="2800" spc="65" dirty="0">
                <a:latin typeface="Times New Roman"/>
                <a:cs typeface="Times New Roman"/>
              </a:rPr>
              <a:t>+ </a:t>
            </a:r>
            <a:r>
              <a:rPr sz="2800" spc="35" dirty="0">
                <a:latin typeface="Times New Roman"/>
                <a:cs typeface="Times New Roman"/>
              </a:rPr>
              <a:t>АП</a:t>
            </a:r>
            <a:r>
              <a:rPr sz="2775" spc="52" baseline="-21021" dirty="0">
                <a:latin typeface="Times New Roman"/>
                <a:cs typeface="Times New Roman"/>
              </a:rPr>
              <a:t>3</a:t>
            </a:r>
            <a:r>
              <a:rPr sz="2775" spc="-104" baseline="-21021" dirty="0">
                <a:latin typeface="Times New Roman"/>
                <a:cs typeface="Times New Roman"/>
              </a:rPr>
              <a:t> </a:t>
            </a:r>
            <a:r>
              <a:rPr sz="2800" spc="65" dirty="0">
                <a:latin typeface="Times New Roman"/>
                <a:cs typeface="Times New Roman"/>
              </a:rPr>
              <a:t>+</a:t>
            </a:r>
            <a:r>
              <a:rPr sz="2800" spc="7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(АП	</a:t>
            </a:r>
            <a:r>
              <a:rPr sz="2800" spc="5" dirty="0">
                <a:latin typeface="Times New Roman"/>
                <a:cs typeface="Times New Roman"/>
              </a:rPr>
              <a:t>) </a:t>
            </a:r>
            <a:r>
              <a:rPr sz="2800" spc="65" dirty="0">
                <a:latin typeface="Times New Roman"/>
                <a:cs typeface="Times New Roman"/>
              </a:rPr>
              <a:t>+ </a:t>
            </a:r>
            <a:r>
              <a:rPr sz="2800" spc="35" dirty="0">
                <a:latin typeface="Times New Roman"/>
                <a:cs typeface="Times New Roman"/>
              </a:rPr>
              <a:t>АП</a:t>
            </a:r>
            <a:r>
              <a:rPr sz="2775" spc="52" baseline="-21021" dirty="0">
                <a:latin typeface="Times New Roman"/>
                <a:cs typeface="Times New Roman"/>
              </a:rPr>
              <a:t>5 </a:t>
            </a:r>
            <a:r>
              <a:rPr sz="2800" spc="65" dirty="0">
                <a:latin typeface="Times New Roman"/>
                <a:cs typeface="Times New Roman"/>
              </a:rPr>
              <a:t>+ </a:t>
            </a:r>
            <a:r>
              <a:rPr sz="2800" spc="35" dirty="0">
                <a:latin typeface="Times New Roman"/>
                <a:cs typeface="Times New Roman"/>
              </a:rPr>
              <a:t>АП</a:t>
            </a:r>
            <a:r>
              <a:rPr sz="2775" spc="52" baseline="-21021" dirty="0">
                <a:latin typeface="Times New Roman"/>
                <a:cs typeface="Times New Roman"/>
              </a:rPr>
              <a:t>6 </a:t>
            </a:r>
            <a:r>
              <a:rPr sz="2800" spc="65" dirty="0">
                <a:latin typeface="Times New Roman"/>
                <a:cs typeface="Times New Roman"/>
              </a:rPr>
              <a:t>+</a:t>
            </a:r>
            <a:r>
              <a:rPr sz="2800" spc="125" dirty="0">
                <a:latin typeface="Times New Roman"/>
                <a:cs typeface="Times New Roman"/>
              </a:rPr>
              <a:t> </a:t>
            </a:r>
            <a:r>
              <a:rPr sz="2800" spc="35" dirty="0">
                <a:latin typeface="Times New Roman"/>
                <a:cs typeface="Times New Roman"/>
              </a:rPr>
              <a:t>АП</a:t>
            </a:r>
            <a:r>
              <a:rPr sz="2775" spc="52" baseline="-21021" dirty="0">
                <a:latin typeface="Times New Roman"/>
                <a:cs typeface="Times New Roman"/>
              </a:rPr>
              <a:t>7</a:t>
            </a:r>
            <a:endParaRPr sz="2775" baseline="-21021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18219" y="2287151"/>
            <a:ext cx="9869438" cy="623612"/>
          </a:xfrm>
          <a:custGeom>
            <a:avLst/>
            <a:gdLst/>
            <a:ahLst/>
            <a:cxnLst/>
            <a:rect l="l" t="t" r="r" b="b"/>
            <a:pathLst>
              <a:path w="8656320" h="687705">
                <a:moveTo>
                  <a:pt x="8656320" y="687324"/>
                </a:moveTo>
                <a:lnTo>
                  <a:pt x="0" y="687324"/>
                </a:lnTo>
                <a:lnTo>
                  <a:pt x="0" y="0"/>
                </a:lnTo>
                <a:lnTo>
                  <a:pt x="8656320" y="0"/>
                </a:lnTo>
                <a:lnTo>
                  <a:pt x="8656320" y="21336"/>
                </a:lnTo>
                <a:lnTo>
                  <a:pt x="41148" y="21336"/>
                </a:lnTo>
                <a:lnTo>
                  <a:pt x="19812" y="41148"/>
                </a:lnTo>
                <a:lnTo>
                  <a:pt x="41148" y="41148"/>
                </a:lnTo>
                <a:lnTo>
                  <a:pt x="41148" y="647700"/>
                </a:lnTo>
                <a:lnTo>
                  <a:pt x="19812" y="647700"/>
                </a:lnTo>
                <a:lnTo>
                  <a:pt x="41148" y="667512"/>
                </a:lnTo>
                <a:lnTo>
                  <a:pt x="8656320" y="667512"/>
                </a:lnTo>
                <a:lnTo>
                  <a:pt x="8656320" y="687324"/>
                </a:lnTo>
                <a:close/>
              </a:path>
              <a:path w="8656320" h="687705">
                <a:moveTo>
                  <a:pt x="41148" y="41148"/>
                </a:moveTo>
                <a:lnTo>
                  <a:pt x="19812" y="41148"/>
                </a:lnTo>
                <a:lnTo>
                  <a:pt x="41148" y="21336"/>
                </a:lnTo>
                <a:lnTo>
                  <a:pt x="41148" y="41148"/>
                </a:lnTo>
                <a:close/>
              </a:path>
              <a:path w="8656320" h="687705">
                <a:moveTo>
                  <a:pt x="8615172" y="41148"/>
                </a:moveTo>
                <a:lnTo>
                  <a:pt x="41148" y="41148"/>
                </a:lnTo>
                <a:lnTo>
                  <a:pt x="41148" y="21336"/>
                </a:lnTo>
                <a:lnTo>
                  <a:pt x="8615172" y="21336"/>
                </a:lnTo>
                <a:lnTo>
                  <a:pt x="8615172" y="41148"/>
                </a:lnTo>
                <a:close/>
              </a:path>
              <a:path w="8656320" h="687705">
                <a:moveTo>
                  <a:pt x="8615172" y="667512"/>
                </a:moveTo>
                <a:lnTo>
                  <a:pt x="8615172" y="21336"/>
                </a:lnTo>
                <a:lnTo>
                  <a:pt x="8636507" y="41148"/>
                </a:lnTo>
                <a:lnTo>
                  <a:pt x="8656320" y="41148"/>
                </a:lnTo>
                <a:lnTo>
                  <a:pt x="8656320" y="647700"/>
                </a:lnTo>
                <a:lnTo>
                  <a:pt x="8636507" y="647700"/>
                </a:lnTo>
                <a:lnTo>
                  <a:pt x="8615172" y="667512"/>
                </a:lnTo>
                <a:close/>
              </a:path>
              <a:path w="8656320" h="687705">
                <a:moveTo>
                  <a:pt x="8656320" y="41148"/>
                </a:moveTo>
                <a:lnTo>
                  <a:pt x="8636507" y="41148"/>
                </a:lnTo>
                <a:lnTo>
                  <a:pt x="8615172" y="21336"/>
                </a:lnTo>
                <a:lnTo>
                  <a:pt x="8656320" y="21336"/>
                </a:lnTo>
                <a:lnTo>
                  <a:pt x="8656320" y="41148"/>
                </a:lnTo>
                <a:close/>
              </a:path>
              <a:path w="8656320" h="687705">
                <a:moveTo>
                  <a:pt x="41148" y="667512"/>
                </a:moveTo>
                <a:lnTo>
                  <a:pt x="19812" y="647700"/>
                </a:lnTo>
                <a:lnTo>
                  <a:pt x="41148" y="647700"/>
                </a:lnTo>
                <a:lnTo>
                  <a:pt x="41148" y="667512"/>
                </a:lnTo>
                <a:close/>
              </a:path>
              <a:path w="8656320" h="687705">
                <a:moveTo>
                  <a:pt x="8615172" y="667512"/>
                </a:moveTo>
                <a:lnTo>
                  <a:pt x="41148" y="667512"/>
                </a:lnTo>
                <a:lnTo>
                  <a:pt x="41148" y="647700"/>
                </a:lnTo>
                <a:lnTo>
                  <a:pt x="8615172" y="647700"/>
                </a:lnTo>
                <a:lnTo>
                  <a:pt x="8615172" y="667512"/>
                </a:lnTo>
                <a:close/>
              </a:path>
              <a:path w="8656320" h="687705">
                <a:moveTo>
                  <a:pt x="8656320" y="667512"/>
                </a:moveTo>
                <a:lnTo>
                  <a:pt x="8615172" y="667512"/>
                </a:lnTo>
                <a:lnTo>
                  <a:pt x="8636507" y="647700"/>
                </a:lnTo>
                <a:lnTo>
                  <a:pt x="8656320" y="647700"/>
                </a:lnTo>
                <a:lnTo>
                  <a:pt x="8656320" y="667512"/>
                </a:lnTo>
                <a:close/>
              </a:path>
            </a:pathLst>
          </a:custGeom>
          <a:solidFill>
            <a:srgbClr val="423D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335303" y="3214450"/>
            <a:ext cx="3420131" cy="1632446"/>
          </a:xfrm>
          <a:custGeom>
            <a:avLst/>
            <a:gdLst/>
            <a:ahLst/>
            <a:cxnLst/>
            <a:rect l="l" t="t" r="r" b="b"/>
            <a:pathLst>
              <a:path w="2999740" h="1800225">
                <a:moveTo>
                  <a:pt x="0" y="0"/>
                </a:moveTo>
                <a:lnTo>
                  <a:pt x="2999231" y="0"/>
                </a:lnTo>
                <a:lnTo>
                  <a:pt x="2999231" y="1799843"/>
                </a:lnTo>
                <a:lnTo>
                  <a:pt x="0" y="1799843"/>
                </a:lnTo>
                <a:lnTo>
                  <a:pt x="0" y="0"/>
                </a:lnTo>
                <a:close/>
              </a:path>
            </a:pathLst>
          </a:custGeom>
          <a:solidFill>
            <a:srgbClr val="56508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30090" y="3210304"/>
            <a:ext cx="3430267" cy="1640506"/>
          </a:xfrm>
          <a:custGeom>
            <a:avLst/>
            <a:gdLst/>
            <a:ahLst/>
            <a:cxnLst/>
            <a:rect l="l" t="t" r="r" b="b"/>
            <a:pathLst>
              <a:path w="3008629" h="1809114">
                <a:moveTo>
                  <a:pt x="3008376" y="1808988"/>
                </a:moveTo>
                <a:lnTo>
                  <a:pt x="0" y="1808988"/>
                </a:lnTo>
                <a:lnTo>
                  <a:pt x="0" y="0"/>
                </a:lnTo>
                <a:lnTo>
                  <a:pt x="3008376" y="0"/>
                </a:lnTo>
                <a:lnTo>
                  <a:pt x="3008376" y="4572"/>
                </a:ln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lnTo>
                  <a:pt x="9144" y="1799844"/>
                </a:lnTo>
                <a:lnTo>
                  <a:pt x="4572" y="1799844"/>
                </a:lnTo>
                <a:lnTo>
                  <a:pt x="9144" y="1804416"/>
                </a:lnTo>
                <a:lnTo>
                  <a:pt x="3008376" y="1804416"/>
                </a:lnTo>
                <a:lnTo>
                  <a:pt x="3008376" y="1808988"/>
                </a:lnTo>
                <a:close/>
              </a:path>
              <a:path w="3008629" h="1809114">
                <a:moveTo>
                  <a:pt x="9144" y="9144"/>
                </a:moveTo>
                <a:lnTo>
                  <a:pt x="4572" y="9144"/>
                </a:lnTo>
                <a:lnTo>
                  <a:pt x="9144" y="4572"/>
                </a:lnTo>
                <a:lnTo>
                  <a:pt x="9144" y="9144"/>
                </a:lnTo>
                <a:close/>
              </a:path>
              <a:path w="3008629" h="1809114">
                <a:moveTo>
                  <a:pt x="2999232" y="9144"/>
                </a:moveTo>
                <a:lnTo>
                  <a:pt x="9144" y="9144"/>
                </a:lnTo>
                <a:lnTo>
                  <a:pt x="9144" y="4572"/>
                </a:lnTo>
                <a:lnTo>
                  <a:pt x="2999232" y="4572"/>
                </a:lnTo>
                <a:lnTo>
                  <a:pt x="2999232" y="9144"/>
                </a:lnTo>
                <a:close/>
              </a:path>
              <a:path w="3008629" h="1809114">
                <a:moveTo>
                  <a:pt x="2999232" y="1804416"/>
                </a:moveTo>
                <a:lnTo>
                  <a:pt x="2999232" y="4572"/>
                </a:lnTo>
                <a:lnTo>
                  <a:pt x="3003803" y="9144"/>
                </a:lnTo>
                <a:lnTo>
                  <a:pt x="3008376" y="9144"/>
                </a:lnTo>
                <a:lnTo>
                  <a:pt x="3008376" y="1799844"/>
                </a:lnTo>
                <a:lnTo>
                  <a:pt x="3003803" y="1799844"/>
                </a:lnTo>
                <a:lnTo>
                  <a:pt x="2999232" y="1804416"/>
                </a:lnTo>
                <a:close/>
              </a:path>
              <a:path w="3008629" h="1809114">
                <a:moveTo>
                  <a:pt x="3008376" y="9144"/>
                </a:moveTo>
                <a:lnTo>
                  <a:pt x="3003803" y="9144"/>
                </a:lnTo>
                <a:lnTo>
                  <a:pt x="2999232" y="4572"/>
                </a:lnTo>
                <a:lnTo>
                  <a:pt x="3008376" y="4572"/>
                </a:lnTo>
                <a:lnTo>
                  <a:pt x="3008376" y="9144"/>
                </a:lnTo>
                <a:close/>
              </a:path>
              <a:path w="3008629" h="1809114">
                <a:moveTo>
                  <a:pt x="9144" y="1804416"/>
                </a:moveTo>
                <a:lnTo>
                  <a:pt x="4572" y="1799844"/>
                </a:lnTo>
                <a:lnTo>
                  <a:pt x="9144" y="1799844"/>
                </a:lnTo>
                <a:lnTo>
                  <a:pt x="9144" y="1804416"/>
                </a:lnTo>
                <a:close/>
              </a:path>
              <a:path w="3008629" h="1809114">
                <a:moveTo>
                  <a:pt x="2999232" y="1804416"/>
                </a:moveTo>
                <a:lnTo>
                  <a:pt x="9144" y="1804416"/>
                </a:lnTo>
                <a:lnTo>
                  <a:pt x="9144" y="1799844"/>
                </a:lnTo>
                <a:lnTo>
                  <a:pt x="2999232" y="1799844"/>
                </a:lnTo>
                <a:lnTo>
                  <a:pt x="2999232" y="1804416"/>
                </a:lnTo>
                <a:close/>
              </a:path>
              <a:path w="3008629" h="1809114">
                <a:moveTo>
                  <a:pt x="3008376" y="1804416"/>
                </a:moveTo>
                <a:lnTo>
                  <a:pt x="2999232" y="1804416"/>
                </a:lnTo>
                <a:lnTo>
                  <a:pt x="3003803" y="1799844"/>
                </a:lnTo>
                <a:lnTo>
                  <a:pt x="3008376" y="1799844"/>
                </a:lnTo>
                <a:lnTo>
                  <a:pt x="3008376" y="1804416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335303" y="3214450"/>
            <a:ext cx="3420131" cy="793166"/>
          </a:xfrm>
          <a:prstGeom prst="rect">
            <a:avLst/>
          </a:prstGeom>
          <a:solidFill>
            <a:srgbClr val="565087"/>
          </a:solidFill>
        </p:spPr>
        <p:txBody>
          <a:bodyPr vert="horz" wrap="square" lIns="0" tIns="6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"/>
              </a:spcBef>
            </a:pPr>
            <a:endParaRPr sz="3200">
              <a:latin typeface="Times New Roman"/>
              <a:cs typeface="Times New Roman"/>
            </a:endParaRPr>
          </a:p>
          <a:p>
            <a:pPr marL="786130">
              <a:lnSpc>
                <a:spcPct val="100000"/>
              </a:lnSpc>
              <a:spcBef>
                <a:spcPts val="5"/>
              </a:spcBef>
            </a:pPr>
            <a:r>
              <a:rPr sz="1950" spc="160" dirty="0">
                <a:solidFill>
                  <a:srgbClr val="FFFFFF"/>
                </a:solidFill>
                <a:latin typeface="Times New Roman"/>
                <a:cs typeface="Times New Roman"/>
              </a:rPr>
              <a:t>Отсутствие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03792" y="3859308"/>
            <a:ext cx="2477495" cy="31675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200" dirty="0">
                <a:solidFill>
                  <a:srgbClr val="FFFFFF"/>
                </a:solidFill>
                <a:latin typeface="Times New Roman"/>
                <a:cs typeface="Times New Roman"/>
              </a:rPr>
              <a:t>демоэкзамена</a:t>
            </a:r>
            <a:r>
              <a:rPr sz="1950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950" spc="190" dirty="0">
                <a:solidFill>
                  <a:srgbClr val="FFFFFF"/>
                </a:solidFill>
                <a:latin typeface="Times New Roman"/>
                <a:cs typeface="Times New Roman"/>
              </a:rPr>
              <a:t>по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46999" y="4095681"/>
            <a:ext cx="1593503" cy="31675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155" dirty="0">
                <a:solidFill>
                  <a:srgbClr val="FFFFFF"/>
                </a:solidFill>
                <a:latin typeface="Times New Roman"/>
                <a:cs typeface="Times New Roman"/>
              </a:rPr>
              <a:t>п</a:t>
            </a:r>
            <a:r>
              <a:rPr sz="1950" spc="225" dirty="0">
                <a:solidFill>
                  <a:srgbClr val="FFFFFF"/>
                </a:solidFill>
                <a:latin typeface="Times New Roman"/>
                <a:cs typeface="Times New Roman"/>
              </a:rPr>
              <a:t>ро</a:t>
            </a:r>
            <a:r>
              <a:rPr sz="1950" spc="20" dirty="0">
                <a:solidFill>
                  <a:srgbClr val="FFFFFF"/>
                </a:solidFill>
                <a:latin typeface="Times New Roman"/>
                <a:cs typeface="Times New Roman"/>
              </a:rPr>
              <a:t>г</a:t>
            </a:r>
            <a:r>
              <a:rPr sz="1950" spc="225" dirty="0">
                <a:solidFill>
                  <a:srgbClr val="FFFFFF"/>
                </a:solidFill>
                <a:latin typeface="Times New Roman"/>
                <a:cs typeface="Times New Roman"/>
              </a:rPr>
              <a:t>р</a:t>
            </a:r>
            <a:r>
              <a:rPr sz="1950" spc="235" dirty="0">
                <a:solidFill>
                  <a:srgbClr val="FFFFFF"/>
                </a:solidFill>
                <a:latin typeface="Times New Roman"/>
                <a:cs typeface="Times New Roman"/>
              </a:rPr>
              <a:t>а</a:t>
            </a:r>
            <a:r>
              <a:rPr sz="1950" spc="225" dirty="0">
                <a:solidFill>
                  <a:srgbClr val="FFFFFF"/>
                </a:solidFill>
                <a:latin typeface="Times New Roman"/>
                <a:cs typeface="Times New Roman"/>
              </a:rPr>
              <a:t>мм</a:t>
            </a:r>
            <a:r>
              <a:rPr sz="1950" spc="229" dirty="0">
                <a:solidFill>
                  <a:srgbClr val="FFFFFF"/>
                </a:solidFill>
                <a:latin typeface="Times New Roman"/>
                <a:cs typeface="Times New Roman"/>
              </a:rPr>
              <a:t>е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352680" y="5087013"/>
            <a:ext cx="3420131" cy="1632446"/>
          </a:xfrm>
          <a:custGeom>
            <a:avLst/>
            <a:gdLst/>
            <a:ahLst/>
            <a:cxnLst/>
            <a:rect l="l" t="t" r="r" b="b"/>
            <a:pathLst>
              <a:path w="2999740" h="1800225">
                <a:moveTo>
                  <a:pt x="0" y="0"/>
                </a:moveTo>
                <a:lnTo>
                  <a:pt x="2999232" y="0"/>
                </a:lnTo>
                <a:lnTo>
                  <a:pt x="2999232" y="1799843"/>
                </a:lnTo>
                <a:lnTo>
                  <a:pt x="0" y="1799843"/>
                </a:lnTo>
                <a:lnTo>
                  <a:pt x="0" y="0"/>
                </a:lnTo>
                <a:close/>
              </a:path>
            </a:pathLst>
          </a:custGeom>
          <a:solidFill>
            <a:srgbClr val="AAAAD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347467" y="5082866"/>
            <a:ext cx="3430267" cy="1640506"/>
          </a:xfrm>
          <a:custGeom>
            <a:avLst/>
            <a:gdLst/>
            <a:ahLst/>
            <a:cxnLst/>
            <a:rect l="l" t="t" r="r" b="b"/>
            <a:pathLst>
              <a:path w="3008629" h="1809115">
                <a:moveTo>
                  <a:pt x="3008376" y="1808988"/>
                </a:moveTo>
                <a:lnTo>
                  <a:pt x="0" y="1808988"/>
                </a:lnTo>
                <a:lnTo>
                  <a:pt x="0" y="0"/>
                </a:lnTo>
                <a:lnTo>
                  <a:pt x="3008376" y="0"/>
                </a:lnTo>
                <a:lnTo>
                  <a:pt x="3008376" y="4572"/>
                </a:lnTo>
                <a:lnTo>
                  <a:pt x="9144" y="4572"/>
                </a:lnTo>
                <a:lnTo>
                  <a:pt x="4572" y="9144"/>
                </a:lnTo>
                <a:lnTo>
                  <a:pt x="9144" y="9144"/>
                </a:lnTo>
                <a:lnTo>
                  <a:pt x="9144" y="1799844"/>
                </a:lnTo>
                <a:lnTo>
                  <a:pt x="4572" y="1799844"/>
                </a:lnTo>
                <a:lnTo>
                  <a:pt x="9144" y="1804416"/>
                </a:lnTo>
                <a:lnTo>
                  <a:pt x="3008376" y="1804416"/>
                </a:lnTo>
                <a:lnTo>
                  <a:pt x="3008376" y="1808988"/>
                </a:lnTo>
                <a:close/>
              </a:path>
              <a:path w="3008629" h="1809115">
                <a:moveTo>
                  <a:pt x="9144" y="9144"/>
                </a:moveTo>
                <a:lnTo>
                  <a:pt x="4572" y="9144"/>
                </a:lnTo>
                <a:lnTo>
                  <a:pt x="9144" y="4572"/>
                </a:lnTo>
                <a:lnTo>
                  <a:pt x="9144" y="9144"/>
                </a:lnTo>
                <a:close/>
              </a:path>
              <a:path w="3008629" h="1809115">
                <a:moveTo>
                  <a:pt x="2999232" y="9144"/>
                </a:moveTo>
                <a:lnTo>
                  <a:pt x="9144" y="9144"/>
                </a:lnTo>
                <a:lnTo>
                  <a:pt x="9144" y="4572"/>
                </a:lnTo>
                <a:lnTo>
                  <a:pt x="2999232" y="4572"/>
                </a:lnTo>
                <a:lnTo>
                  <a:pt x="2999232" y="9144"/>
                </a:lnTo>
                <a:close/>
              </a:path>
              <a:path w="3008629" h="1809115">
                <a:moveTo>
                  <a:pt x="2999232" y="1804416"/>
                </a:moveTo>
                <a:lnTo>
                  <a:pt x="2999232" y="4572"/>
                </a:lnTo>
                <a:lnTo>
                  <a:pt x="3003803" y="9144"/>
                </a:lnTo>
                <a:lnTo>
                  <a:pt x="3008376" y="9144"/>
                </a:lnTo>
                <a:lnTo>
                  <a:pt x="3008376" y="1799844"/>
                </a:lnTo>
                <a:lnTo>
                  <a:pt x="3003803" y="1799844"/>
                </a:lnTo>
                <a:lnTo>
                  <a:pt x="2999232" y="1804416"/>
                </a:lnTo>
                <a:close/>
              </a:path>
              <a:path w="3008629" h="1809115">
                <a:moveTo>
                  <a:pt x="3008376" y="9144"/>
                </a:moveTo>
                <a:lnTo>
                  <a:pt x="3003803" y="9144"/>
                </a:lnTo>
                <a:lnTo>
                  <a:pt x="2999232" y="4572"/>
                </a:lnTo>
                <a:lnTo>
                  <a:pt x="3008376" y="4572"/>
                </a:lnTo>
                <a:lnTo>
                  <a:pt x="3008376" y="9144"/>
                </a:lnTo>
                <a:close/>
              </a:path>
              <a:path w="3008629" h="1809115">
                <a:moveTo>
                  <a:pt x="9144" y="1804416"/>
                </a:moveTo>
                <a:lnTo>
                  <a:pt x="4572" y="1799844"/>
                </a:lnTo>
                <a:lnTo>
                  <a:pt x="9144" y="1799844"/>
                </a:lnTo>
                <a:lnTo>
                  <a:pt x="9144" y="1804416"/>
                </a:lnTo>
                <a:close/>
              </a:path>
              <a:path w="3008629" h="1809115">
                <a:moveTo>
                  <a:pt x="2999232" y="1804416"/>
                </a:moveTo>
                <a:lnTo>
                  <a:pt x="9144" y="1804416"/>
                </a:lnTo>
                <a:lnTo>
                  <a:pt x="9144" y="1799844"/>
                </a:lnTo>
                <a:lnTo>
                  <a:pt x="2999232" y="1799844"/>
                </a:lnTo>
                <a:lnTo>
                  <a:pt x="2999232" y="1804416"/>
                </a:lnTo>
                <a:close/>
              </a:path>
              <a:path w="3008629" h="1809115">
                <a:moveTo>
                  <a:pt x="3008376" y="1804416"/>
                </a:moveTo>
                <a:lnTo>
                  <a:pt x="2999232" y="1804416"/>
                </a:lnTo>
                <a:lnTo>
                  <a:pt x="3003803" y="1799844"/>
                </a:lnTo>
                <a:lnTo>
                  <a:pt x="3008376" y="1799844"/>
                </a:lnTo>
                <a:lnTo>
                  <a:pt x="3008376" y="1804416"/>
                </a:lnTo>
                <a:close/>
              </a:path>
            </a:pathLst>
          </a:custGeom>
          <a:solidFill>
            <a:srgbClr val="E6E6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432904" y="5450014"/>
            <a:ext cx="1255400" cy="31675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10" dirty="0">
                <a:latin typeface="Times New Roman"/>
                <a:cs typeface="Times New Roman"/>
              </a:rPr>
              <a:t>Н</a:t>
            </a:r>
            <a:r>
              <a:rPr sz="1950" spc="235" dirty="0">
                <a:latin typeface="Times New Roman"/>
                <a:cs typeface="Times New Roman"/>
              </a:rPr>
              <a:t>а</a:t>
            </a:r>
            <a:r>
              <a:rPr sz="1950" spc="280" dirty="0">
                <a:latin typeface="Times New Roman"/>
                <a:cs typeface="Times New Roman"/>
              </a:rPr>
              <a:t>л</a:t>
            </a:r>
            <a:r>
              <a:rPr sz="1950" spc="155" dirty="0">
                <a:latin typeface="Times New Roman"/>
                <a:cs typeface="Times New Roman"/>
              </a:rPr>
              <a:t>и</a:t>
            </a:r>
            <a:r>
              <a:rPr sz="1950" spc="160" dirty="0">
                <a:latin typeface="Times New Roman"/>
                <a:cs typeface="Times New Roman"/>
              </a:rPr>
              <a:t>ч</a:t>
            </a:r>
            <a:r>
              <a:rPr sz="1950" spc="155" dirty="0">
                <a:latin typeface="Times New Roman"/>
                <a:cs typeface="Times New Roman"/>
              </a:rPr>
              <a:t>и</a:t>
            </a:r>
            <a:r>
              <a:rPr sz="1950" spc="229" dirty="0">
                <a:latin typeface="Times New Roman"/>
                <a:cs typeface="Times New Roman"/>
              </a:rPr>
              <a:t>е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52680" y="5927246"/>
            <a:ext cx="3420131" cy="410369"/>
          </a:xfrm>
          <a:prstGeom prst="rect">
            <a:avLst/>
          </a:prstGeom>
          <a:solidFill>
            <a:srgbClr val="AAAADD"/>
          </a:solidFill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019"/>
              </a:lnSpc>
            </a:pPr>
            <a:r>
              <a:rPr sz="1950" spc="200" dirty="0">
                <a:latin typeface="Times New Roman"/>
                <a:cs typeface="Times New Roman"/>
              </a:rPr>
              <a:t>демоэкзамена</a:t>
            </a:r>
            <a:r>
              <a:rPr sz="1950" dirty="0">
                <a:latin typeface="Times New Roman"/>
                <a:cs typeface="Times New Roman"/>
              </a:rPr>
              <a:t> </a:t>
            </a:r>
            <a:r>
              <a:rPr sz="1950" spc="190" dirty="0">
                <a:latin typeface="Times New Roman"/>
                <a:cs typeface="Times New Roman"/>
              </a:rPr>
              <a:t>по</a:t>
            </a:r>
            <a:endParaRPr sz="1950">
              <a:latin typeface="Times New Roman"/>
              <a:cs typeface="Times New Roman"/>
            </a:endParaRPr>
          </a:p>
          <a:p>
            <a:pPr algn="ctr">
              <a:lnSpc>
                <a:spcPts val="2190"/>
              </a:lnSpc>
            </a:pPr>
            <a:r>
              <a:rPr sz="1950" spc="200" dirty="0">
                <a:latin typeface="Times New Roman"/>
                <a:cs typeface="Times New Roman"/>
              </a:rPr>
              <a:t>программе</a:t>
            </a:r>
            <a:endParaRPr sz="19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376064" y="3963475"/>
            <a:ext cx="3060308" cy="586183"/>
          </a:xfrm>
          <a:custGeom>
            <a:avLst/>
            <a:gdLst/>
            <a:ahLst/>
            <a:cxnLst/>
            <a:rect l="l" t="t" r="r" b="b"/>
            <a:pathLst>
              <a:path w="2684145" h="646429">
                <a:moveTo>
                  <a:pt x="0" y="0"/>
                </a:moveTo>
                <a:lnTo>
                  <a:pt x="2683763" y="0"/>
                </a:lnTo>
                <a:lnTo>
                  <a:pt x="2683763" y="646175"/>
                </a:lnTo>
                <a:lnTo>
                  <a:pt x="0" y="646175"/>
                </a:lnTo>
                <a:lnTo>
                  <a:pt x="0" y="0"/>
                </a:lnTo>
                <a:close/>
              </a:path>
            </a:pathLst>
          </a:custGeom>
          <a:solidFill>
            <a:srgbClr val="B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5754856" y="3963475"/>
            <a:ext cx="2681661" cy="458459"/>
          </a:xfrm>
          <a:prstGeom prst="rect">
            <a:avLst/>
          </a:prstGeom>
          <a:solidFill>
            <a:srgbClr val="BF0000"/>
          </a:solidFill>
        </p:spPr>
        <p:txBody>
          <a:bodyPr vert="horz" wrap="square" lIns="0" tIns="179705" rIns="0" bIns="0" rtlCol="0">
            <a:spAutoFit/>
          </a:bodyPr>
          <a:lstStyle/>
          <a:p>
            <a:pPr marL="130810">
              <a:lnSpc>
                <a:spcPct val="100000"/>
              </a:lnSpc>
              <a:spcBef>
                <a:spcPts val="1415"/>
              </a:spcBef>
            </a:pPr>
            <a:r>
              <a:rPr sz="1800" spc="25" dirty="0">
                <a:solidFill>
                  <a:srgbClr val="FFFFFF"/>
                </a:solidFill>
                <a:latin typeface="Times New Roman"/>
                <a:cs typeface="Times New Roman"/>
              </a:rPr>
              <a:t>Мin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- </a:t>
            </a:r>
            <a:r>
              <a:rPr sz="1800" spc="100" dirty="0">
                <a:solidFill>
                  <a:srgbClr val="FFFFFF"/>
                </a:solidFill>
                <a:latin typeface="Times New Roman"/>
                <a:cs typeface="Times New Roman"/>
              </a:rPr>
              <a:t>35</a:t>
            </a:r>
            <a:r>
              <a:rPr sz="1800" spc="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10" dirty="0">
                <a:solidFill>
                  <a:srgbClr val="FFFFFF"/>
                </a:solidFill>
                <a:latin typeface="Times New Roman"/>
                <a:cs typeface="Times New Roman"/>
              </a:rPr>
              <a:t>баллов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376064" y="5341294"/>
            <a:ext cx="3060308" cy="586183"/>
          </a:xfrm>
          <a:custGeom>
            <a:avLst/>
            <a:gdLst/>
            <a:ahLst/>
            <a:cxnLst/>
            <a:rect l="l" t="t" r="r" b="b"/>
            <a:pathLst>
              <a:path w="2684145" h="646429">
                <a:moveTo>
                  <a:pt x="0" y="0"/>
                </a:moveTo>
                <a:lnTo>
                  <a:pt x="2683763" y="0"/>
                </a:lnTo>
                <a:lnTo>
                  <a:pt x="2683763" y="646175"/>
                </a:lnTo>
                <a:lnTo>
                  <a:pt x="0" y="646175"/>
                </a:lnTo>
                <a:lnTo>
                  <a:pt x="0" y="0"/>
                </a:lnTo>
                <a:close/>
              </a:path>
            </a:pathLst>
          </a:custGeom>
          <a:solidFill>
            <a:srgbClr val="B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5772231" y="5341294"/>
            <a:ext cx="2664285" cy="458459"/>
          </a:xfrm>
          <a:prstGeom prst="rect">
            <a:avLst/>
          </a:prstGeom>
          <a:solidFill>
            <a:srgbClr val="BF0000"/>
          </a:solidFill>
        </p:spPr>
        <p:txBody>
          <a:bodyPr vert="horz" wrap="square" lIns="0" tIns="179705" rIns="0" bIns="0" rtlCol="0">
            <a:spAutoFit/>
          </a:bodyPr>
          <a:lstStyle/>
          <a:p>
            <a:pPr marL="115570">
              <a:lnSpc>
                <a:spcPct val="100000"/>
              </a:lnSpc>
              <a:spcBef>
                <a:spcPts val="1415"/>
              </a:spcBef>
            </a:pPr>
            <a:r>
              <a:rPr sz="1800" spc="25" dirty="0">
                <a:solidFill>
                  <a:srgbClr val="FFFFFF"/>
                </a:solidFill>
                <a:latin typeface="Times New Roman"/>
                <a:cs typeface="Times New Roman"/>
              </a:rPr>
              <a:t>Мin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- </a:t>
            </a:r>
            <a:r>
              <a:rPr sz="1800" spc="100" dirty="0">
                <a:solidFill>
                  <a:srgbClr val="FFFFFF"/>
                </a:solidFill>
                <a:latin typeface="Times New Roman"/>
                <a:cs typeface="Times New Roman"/>
              </a:rPr>
              <a:t>40</a:t>
            </a:r>
            <a:r>
              <a:rPr sz="1800" spc="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210" dirty="0">
                <a:solidFill>
                  <a:srgbClr val="FFFFFF"/>
                </a:solidFill>
                <a:latin typeface="Times New Roman"/>
                <a:cs typeface="Times New Roman"/>
              </a:rPr>
              <a:t>баллов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540192" y="3963475"/>
            <a:ext cx="3060308" cy="458459"/>
          </a:xfrm>
          <a:prstGeom prst="rect">
            <a:avLst/>
          </a:prstGeom>
          <a:solidFill>
            <a:srgbClr val="8989CF"/>
          </a:solidFill>
        </p:spPr>
        <p:txBody>
          <a:bodyPr vert="horz" wrap="square" lIns="0" tIns="179705" rIns="0" bIns="0" rtlCol="0">
            <a:spAutoFit/>
          </a:bodyPr>
          <a:lstStyle/>
          <a:p>
            <a:pPr marL="406400">
              <a:lnSpc>
                <a:spcPct val="100000"/>
              </a:lnSpc>
              <a:spcBef>
                <a:spcPts val="1415"/>
              </a:spcBef>
            </a:pPr>
            <a:r>
              <a:rPr sz="1800" spc="65" dirty="0">
                <a:latin typeface="Times New Roman"/>
                <a:cs typeface="Times New Roman"/>
              </a:rPr>
              <a:t>Мах </a:t>
            </a:r>
            <a:r>
              <a:rPr sz="1800" dirty="0">
                <a:latin typeface="Times New Roman"/>
                <a:cs typeface="Times New Roman"/>
              </a:rPr>
              <a:t>- </a:t>
            </a:r>
            <a:r>
              <a:rPr sz="1800" spc="85" dirty="0">
                <a:latin typeface="Times New Roman"/>
                <a:cs typeface="Times New Roman"/>
              </a:rPr>
              <a:t>60</a:t>
            </a:r>
            <a:r>
              <a:rPr sz="1800" spc="50" dirty="0">
                <a:latin typeface="Times New Roman"/>
                <a:cs typeface="Times New Roman"/>
              </a:rPr>
              <a:t> </a:t>
            </a:r>
            <a:r>
              <a:rPr sz="1800" spc="210" dirty="0">
                <a:latin typeface="Times New Roman"/>
                <a:cs typeface="Times New Roman"/>
              </a:rPr>
              <a:t>баллов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540192" y="5327474"/>
            <a:ext cx="3060308" cy="458459"/>
          </a:xfrm>
          <a:prstGeom prst="rect">
            <a:avLst/>
          </a:prstGeom>
          <a:solidFill>
            <a:srgbClr val="565087"/>
          </a:solidFill>
        </p:spPr>
        <p:txBody>
          <a:bodyPr vert="horz" wrap="square" lIns="0" tIns="179705" rIns="0" bIns="0" rtlCol="0">
            <a:spAutoFit/>
          </a:bodyPr>
          <a:lstStyle/>
          <a:p>
            <a:pPr marL="476884">
              <a:lnSpc>
                <a:spcPct val="100000"/>
              </a:lnSpc>
              <a:spcBef>
                <a:spcPts val="1415"/>
              </a:spcBef>
            </a:pPr>
            <a:r>
              <a:rPr sz="1800" spc="30" dirty="0">
                <a:solidFill>
                  <a:srgbClr val="FFFFFF"/>
                </a:solidFill>
                <a:latin typeface="Times New Roman"/>
                <a:cs typeface="Times New Roman"/>
              </a:rPr>
              <a:t>Мах </a:t>
            </a:r>
            <a:r>
              <a:rPr sz="1800" dirty="0">
                <a:solidFill>
                  <a:srgbClr val="FFFFFF"/>
                </a:solidFill>
                <a:latin typeface="Times New Roman"/>
                <a:cs typeface="Times New Roman"/>
              </a:rPr>
              <a:t>- </a:t>
            </a:r>
            <a:r>
              <a:rPr sz="1800" spc="100" dirty="0">
                <a:solidFill>
                  <a:srgbClr val="FFFFFF"/>
                </a:solidFill>
                <a:latin typeface="Times New Roman"/>
                <a:cs typeface="Times New Roman"/>
              </a:rPr>
              <a:t>70</a:t>
            </a:r>
            <a:r>
              <a:rPr sz="1800" spc="8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800" spc="125" dirty="0">
                <a:solidFill>
                  <a:srgbClr val="FFFFFF"/>
                </a:solidFill>
                <a:latin typeface="Times New Roman"/>
                <a:cs typeface="Times New Roman"/>
              </a:rPr>
              <a:t>баллов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65775" y="1431139"/>
            <a:ext cx="2162560" cy="730327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4650" spc="550" dirty="0">
                <a:latin typeface="Times New Roman"/>
                <a:cs typeface="Times New Roman"/>
              </a:rPr>
              <a:t>База</a:t>
            </a:r>
            <a:r>
              <a:rPr sz="4650" spc="30" dirty="0">
                <a:latin typeface="Times New Roman"/>
                <a:cs typeface="Times New Roman"/>
              </a:rPr>
              <a:t> </a:t>
            </a:r>
            <a:r>
              <a:rPr sz="4650" spc="265" dirty="0">
                <a:latin typeface="Times New Roman"/>
                <a:cs typeface="Times New Roman"/>
              </a:rPr>
              <a:t>9</a:t>
            </a:r>
            <a:endParaRPr sz="465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36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068137806"/>
              </p:ext>
            </p:extLst>
          </p:nvPr>
        </p:nvGraphicFramePr>
        <p:xfrm>
          <a:off x="685800" y="1828800"/>
          <a:ext cx="10439400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47800" y="68580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Значение суммарного количества баллов ОП по результатам самодиагностики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верх 4"/>
          <p:cNvSpPr/>
          <p:nvPr/>
        </p:nvSpPr>
        <p:spPr>
          <a:xfrm>
            <a:off x="1418303" y="5867400"/>
            <a:ext cx="457200" cy="609600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>
            <a:off x="4800600" y="5867400"/>
            <a:ext cx="457200" cy="609600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49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/>
          <p:cNvSpPr txBox="1"/>
          <p:nvPr/>
        </p:nvSpPr>
        <p:spPr>
          <a:xfrm>
            <a:off x="484122" y="143636"/>
            <a:ext cx="6221477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84070">
              <a:lnSpc>
                <a:spcPct val="100000"/>
              </a:lnSpc>
              <a:spcBef>
                <a:spcPts val="100"/>
              </a:spcBef>
            </a:pPr>
            <a:r>
              <a:rPr sz="1600" b="1" dirty="0" err="1">
                <a:solidFill>
                  <a:srgbClr val="1F3863"/>
                </a:solidFill>
                <a:latin typeface="Times New Roman"/>
                <a:cs typeface="Times New Roman"/>
              </a:rPr>
              <a:t>Показатель</a:t>
            </a:r>
            <a:r>
              <a:rPr sz="1600" b="1" spc="-4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sz="1600" b="1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АП</a:t>
            </a:r>
            <a:r>
              <a:rPr lang="ru-RU" sz="1600" b="1" spc="-5" dirty="0">
                <a:solidFill>
                  <a:srgbClr val="1F3863"/>
                </a:solidFill>
                <a:latin typeface="Times New Roman"/>
                <a:cs typeface="Times New Roman"/>
              </a:rPr>
              <a:t>1</a:t>
            </a:r>
            <a:endParaRPr sz="1600" dirty="0">
              <a:latin typeface="Times New Roman"/>
              <a:cs typeface="Times New Roman"/>
            </a:endParaRPr>
          </a:p>
          <a:p>
            <a:pPr marL="12700" marR="5080" indent="43815" algn="just">
              <a:spcBef>
                <a:spcPts val="5"/>
              </a:spcBef>
            </a:pPr>
            <a:r>
              <a:rPr sz="1600" spc="-5" dirty="0" smtClean="0">
                <a:solidFill>
                  <a:srgbClr val="1F3863"/>
                </a:solidFill>
                <a:latin typeface="Times New Roman"/>
                <a:cs typeface="Times New Roman"/>
              </a:rPr>
              <a:t>«</a:t>
            </a:r>
            <a:r>
              <a:rPr lang="ru-RU" sz="1600" spc="-5" dirty="0">
                <a:latin typeface="Times New Roman"/>
                <a:cs typeface="Times New Roman"/>
              </a:rPr>
              <a:t>Н</a:t>
            </a:r>
            <a:r>
              <a:rPr lang="ru-RU" sz="1600" dirty="0">
                <a:latin typeface="Times New Roman"/>
                <a:cs typeface="Times New Roman"/>
              </a:rPr>
              <a:t>а</a:t>
            </a:r>
            <a:r>
              <a:rPr lang="ru-RU" sz="1600" spc="-10" dirty="0">
                <a:latin typeface="Times New Roman"/>
                <a:cs typeface="Times New Roman"/>
              </a:rPr>
              <a:t>л</a:t>
            </a:r>
            <a:r>
              <a:rPr lang="ru-RU" sz="1600" dirty="0">
                <a:latin typeface="Times New Roman"/>
                <a:cs typeface="Times New Roman"/>
              </a:rPr>
              <a:t>ичие	</a:t>
            </a:r>
            <a:r>
              <a:rPr lang="ru-RU" sz="1600" spc="-60" dirty="0">
                <a:latin typeface="Times New Roman"/>
                <a:cs typeface="Times New Roman"/>
              </a:rPr>
              <a:t>э</a:t>
            </a:r>
            <a:r>
              <a:rPr lang="ru-RU" sz="1600" spc="5" dirty="0">
                <a:latin typeface="Times New Roman"/>
                <a:cs typeface="Times New Roman"/>
              </a:rPr>
              <a:t>л</a:t>
            </a:r>
            <a:r>
              <a:rPr lang="ru-RU" sz="1600" dirty="0">
                <a:latin typeface="Times New Roman"/>
                <a:cs typeface="Times New Roman"/>
              </a:rPr>
              <a:t>е</a:t>
            </a:r>
            <a:r>
              <a:rPr lang="ru-RU" sz="1600" spc="25" dirty="0">
                <a:latin typeface="Times New Roman"/>
                <a:cs typeface="Times New Roman"/>
              </a:rPr>
              <a:t>к</a:t>
            </a:r>
            <a:r>
              <a:rPr lang="ru-RU" sz="1600" dirty="0">
                <a:latin typeface="Times New Roman"/>
                <a:cs typeface="Times New Roman"/>
              </a:rPr>
              <a:t>тр</a:t>
            </a:r>
            <a:r>
              <a:rPr lang="ru-RU" sz="1600" spc="-15" dirty="0">
                <a:latin typeface="Times New Roman"/>
                <a:cs typeface="Times New Roman"/>
              </a:rPr>
              <a:t>о</a:t>
            </a:r>
            <a:r>
              <a:rPr lang="ru-RU" sz="1600" spc="-5" dirty="0">
                <a:latin typeface="Times New Roman"/>
                <a:cs typeface="Times New Roman"/>
              </a:rPr>
              <a:t>н</a:t>
            </a:r>
            <a:r>
              <a:rPr lang="ru-RU" sz="1600" spc="10" dirty="0">
                <a:latin typeface="Times New Roman"/>
                <a:cs typeface="Times New Roman"/>
              </a:rPr>
              <a:t>н</a:t>
            </a:r>
            <a:r>
              <a:rPr lang="ru-RU" sz="1600" spc="-15" dirty="0">
                <a:latin typeface="Times New Roman"/>
                <a:cs typeface="Times New Roman"/>
              </a:rPr>
              <a:t>о</a:t>
            </a:r>
            <a:r>
              <a:rPr lang="ru-RU" sz="1600" dirty="0">
                <a:latin typeface="Times New Roman"/>
                <a:cs typeface="Times New Roman"/>
              </a:rPr>
              <a:t>й	и</a:t>
            </a:r>
            <a:r>
              <a:rPr lang="ru-RU" sz="1600" spc="-5" dirty="0">
                <a:latin typeface="Times New Roman"/>
                <a:cs typeface="Times New Roman"/>
              </a:rPr>
              <a:t>н</a:t>
            </a:r>
            <a:r>
              <a:rPr lang="ru-RU" sz="1600" spc="10" dirty="0">
                <a:latin typeface="Times New Roman"/>
                <a:cs typeface="Times New Roman"/>
              </a:rPr>
              <a:t>ф</a:t>
            </a:r>
            <a:r>
              <a:rPr lang="ru-RU" sz="1600" dirty="0">
                <a:latin typeface="Times New Roman"/>
                <a:cs typeface="Times New Roman"/>
              </a:rPr>
              <a:t>о</a:t>
            </a:r>
            <a:r>
              <a:rPr lang="ru-RU" sz="1600" spc="-15" dirty="0">
                <a:latin typeface="Times New Roman"/>
                <a:cs typeface="Times New Roman"/>
              </a:rPr>
              <a:t>р</a:t>
            </a:r>
            <a:r>
              <a:rPr lang="ru-RU" sz="1600" dirty="0">
                <a:latin typeface="Times New Roman"/>
                <a:cs typeface="Times New Roman"/>
              </a:rPr>
              <a:t>ма</a:t>
            </a:r>
            <a:r>
              <a:rPr lang="ru-RU" sz="1600" spc="-5" dirty="0">
                <a:latin typeface="Times New Roman"/>
                <a:cs typeface="Times New Roman"/>
              </a:rPr>
              <a:t>ц</a:t>
            </a:r>
            <a:r>
              <a:rPr lang="ru-RU" sz="1600" dirty="0">
                <a:latin typeface="Times New Roman"/>
                <a:cs typeface="Times New Roman"/>
              </a:rPr>
              <a:t>ио</a:t>
            </a:r>
            <a:r>
              <a:rPr lang="ru-RU" sz="1600" spc="-5" dirty="0">
                <a:latin typeface="Times New Roman"/>
                <a:cs typeface="Times New Roman"/>
              </a:rPr>
              <a:t>нн</a:t>
            </a:r>
            <a:r>
              <a:rPr lang="ru-RU" sz="1600" dirty="0">
                <a:latin typeface="Times New Roman"/>
                <a:cs typeface="Times New Roman"/>
              </a:rPr>
              <a:t>о-  </a:t>
            </a:r>
            <a:r>
              <a:rPr lang="ru-RU" sz="1600" spc="114" dirty="0">
                <a:latin typeface="Times New Roman"/>
                <a:cs typeface="Times New Roman"/>
              </a:rPr>
              <a:t>образовательной</a:t>
            </a:r>
            <a:r>
              <a:rPr lang="ru-RU" sz="1600" spc="65" dirty="0">
                <a:latin typeface="Times New Roman"/>
                <a:cs typeface="Times New Roman"/>
              </a:rPr>
              <a:t> </a:t>
            </a:r>
            <a:r>
              <a:rPr lang="ru-RU" sz="1600" spc="135" dirty="0" smtClean="0">
                <a:latin typeface="Times New Roman"/>
                <a:cs typeface="Times New Roman"/>
              </a:rPr>
              <a:t>среды</a:t>
            </a:r>
            <a:r>
              <a:rPr sz="1600" dirty="0" smtClean="0">
                <a:solidFill>
                  <a:srgbClr val="1F3863"/>
                </a:solidFill>
                <a:latin typeface="Times New Roman"/>
                <a:cs typeface="Times New Roman"/>
              </a:rPr>
              <a:t>»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48600" y="114139"/>
            <a:ext cx="304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b="1" dirty="0">
                <a:solidFill>
                  <a:srgbClr val="1F3863"/>
                </a:solidFill>
                <a:latin typeface="Times New Roman"/>
                <a:cs typeface="Times New Roman"/>
              </a:rPr>
              <a:t>Количество</a:t>
            </a:r>
            <a:r>
              <a:rPr lang="ru-RU" b="1" spc="-50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lang="ru-RU" b="1" dirty="0">
                <a:solidFill>
                  <a:srgbClr val="1F3863"/>
                </a:solidFill>
                <a:latin typeface="Times New Roman"/>
                <a:cs typeface="Times New Roman"/>
              </a:rPr>
              <a:t>баллов:</a:t>
            </a:r>
            <a:endParaRPr lang="ru-RU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ru-RU" dirty="0" smtClean="0">
                <a:solidFill>
                  <a:srgbClr val="1F3863"/>
                </a:solidFill>
                <a:latin typeface="Times New Roman"/>
                <a:cs typeface="Times New Roman"/>
              </a:rPr>
              <a:t>Имеется– 5</a:t>
            </a:r>
            <a:r>
              <a:rPr lang="ru-RU" spc="-125" dirty="0" smtClean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lang="ru-RU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lang="ru-RU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lang="ru-RU" dirty="0" smtClean="0">
                <a:solidFill>
                  <a:srgbClr val="1F3863"/>
                </a:solidFill>
                <a:latin typeface="Times New Roman"/>
                <a:cs typeface="Times New Roman"/>
              </a:rPr>
              <a:t>Не имеется </a:t>
            </a:r>
            <a:r>
              <a:rPr lang="ru-RU" dirty="0">
                <a:solidFill>
                  <a:srgbClr val="1F3863"/>
                </a:solidFill>
                <a:latin typeface="Times New Roman"/>
                <a:cs typeface="Times New Roman"/>
              </a:rPr>
              <a:t>– 0</a:t>
            </a:r>
            <a:r>
              <a:rPr lang="ru-RU" spc="-65" dirty="0">
                <a:solidFill>
                  <a:srgbClr val="1F3863"/>
                </a:solidFill>
                <a:latin typeface="Times New Roman"/>
                <a:cs typeface="Times New Roman"/>
              </a:rPr>
              <a:t> </a:t>
            </a:r>
            <a:r>
              <a:rPr lang="ru-RU" spc="-5" dirty="0">
                <a:solidFill>
                  <a:srgbClr val="1F3863"/>
                </a:solidFill>
                <a:latin typeface="Times New Roman"/>
                <a:cs typeface="Times New Roman"/>
              </a:rPr>
              <a:t>баллов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19400" y="1307068"/>
            <a:ext cx="5700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b="1" spc="125" dirty="0">
                <a:latin typeface="Times New Roman"/>
                <a:cs typeface="Times New Roman"/>
              </a:rPr>
              <a:t>Не </a:t>
            </a:r>
            <a:r>
              <a:rPr lang="ru-RU" b="1" spc="210" dirty="0">
                <a:latin typeface="Times New Roman"/>
                <a:cs typeface="Times New Roman"/>
              </a:rPr>
              <a:t>менее </a:t>
            </a:r>
            <a:r>
              <a:rPr lang="ru-RU" b="1" spc="200" dirty="0">
                <a:latin typeface="Times New Roman"/>
                <a:cs typeface="Times New Roman"/>
              </a:rPr>
              <a:t>четырех </a:t>
            </a:r>
            <a:r>
              <a:rPr lang="ru-RU" b="1" spc="90" dirty="0">
                <a:latin typeface="Times New Roman"/>
                <a:cs typeface="Times New Roman"/>
              </a:rPr>
              <a:t>из следующих</a:t>
            </a:r>
            <a:r>
              <a:rPr lang="ru-RU" b="1" spc="-295" dirty="0">
                <a:latin typeface="Times New Roman"/>
                <a:cs typeface="Times New Roman"/>
              </a:rPr>
              <a:t> </a:t>
            </a:r>
            <a:r>
              <a:rPr lang="ru-RU" b="1" spc="75" dirty="0">
                <a:latin typeface="Times New Roman"/>
                <a:cs typeface="Times New Roman"/>
              </a:rPr>
              <a:t>компонентов</a:t>
            </a:r>
            <a:r>
              <a:rPr lang="ru-RU" spc="75" dirty="0">
                <a:latin typeface="Times New Roman"/>
                <a:cs typeface="Times New Roman"/>
              </a:rPr>
              <a:t>: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2000" y="1676400"/>
            <a:ext cx="11125200" cy="4793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50825">
              <a:lnSpc>
                <a:spcPct val="100000"/>
              </a:lnSpc>
              <a:spcBef>
                <a:spcPts val="229"/>
              </a:spcBef>
              <a:buAutoNum type="arabicParenR"/>
              <a:tabLst>
                <a:tab pos="264160" algn="l"/>
              </a:tabLst>
            </a:pPr>
            <a:r>
              <a:rPr lang="ru-RU" spc="50" dirty="0" smtClean="0">
                <a:latin typeface="Times New Roman"/>
                <a:cs typeface="Times New Roman"/>
              </a:rPr>
              <a:t> доступ </a:t>
            </a:r>
            <a:r>
              <a:rPr lang="ru-RU" spc="-90" dirty="0">
                <a:latin typeface="Times New Roman"/>
                <a:cs typeface="Times New Roman"/>
              </a:rPr>
              <a:t>к </a:t>
            </a:r>
            <a:r>
              <a:rPr lang="ru-RU" spc="60" dirty="0">
                <a:latin typeface="Times New Roman"/>
                <a:cs typeface="Times New Roman"/>
              </a:rPr>
              <a:t>сети </a:t>
            </a:r>
            <a:r>
              <a:rPr lang="ru-RU" spc="100" dirty="0">
                <a:latin typeface="Times New Roman"/>
                <a:cs typeface="Times New Roman"/>
              </a:rPr>
              <a:t>«Интернет» </a:t>
            </a:r>
            <a:r>
              <a:rPr lang="ru-RU" spc="125" dirty="0">
                <a:latin typeface="Times New Roman"/>
                <a:cs typeface="Times New Roman"/>
              </a:rPr>
              <a:t>(далее </a:t>
            </a:r>
            <a:r>
              <a:rPr lang="ru-RU" spc="85" dirty="0">
                <a:latin typeface="Times New Roman"/>
                <a:cs typeface="Times New Roman"/>
              </a:rPr>
              <a:t>– </a:t>
            </a:r>
            <a:r>
              <a:rPr lang="ru-RU" spc="80" dirty="0">
                <a:latin typeface="Times New Roman"/>
                <a:cs typeface="Times New Roman"/>
              </a:rPr>
              <a:t>сеть</a:t>
            </a:r>
            <a:r>
              <a:rPr lang="ru-RU" spc="-190" dirty="0">
                <a:latin typeface="Times New Roman"/>
                <a:cs typeface="Times New Roman"/>
              </a:rPr>
              <a:t> </a:t>
            </a:r>
            <a:r>
              <a:rPr lang="ru-RU" spc="40" dirty="0">
                <a:latin typeface="Times New Roman"/>
                <a:cs typeface="Times New Roman"/>
              </a:rPr>
              <a:t>«Интернет»);</a:t>
            </a:r>
            <a:endParaRPr lang="ru-RU" dirty="0">
              <a:latin typeface="Times New Roman"/>
              <a:cs typeface="Times New Roman"/>
            </a:endParaRPr>
          </a:p>
          <a:p>
            <a:pPr marL="263525" indent="-250825">
              <a:lnSpc>
                <a:spcPct val="100000"/>
              </a:lnSpc>
              <a:spcBef>
                <a:spcPts val="135"/>
              </a:spcBef>
              <a:buAutoNum type="arabicParenR"/>
              <a:tabLst>
                <a:tab pos="264160" algn="l"/>
              </a:tabLst>
            </a:pPr>
            <a:r>
              <a:rPr lang="ru-RU" spc="75" dirty="0" smtClean="0">
                <a:latin typeface="Times New Roman"/>
                <a:cs typeface="Times New Roman"/>
              </a:rPr>
              <a:t> локальный </a:t>
            </a:r>
            <a:r>
              <a:rPr lang="ru-RU" spc="55" dirty="0">
                <a:latin typeface="Times New Roman"/>
                <a:cs typeface="Times New Roman"/>
              </a:rPr>
              <a:t>нормативный </a:t>
            </a:r>
            <a:r>
              <a:rPr lang="ru-RU" spc="40" dirty="0">
                <a:latin typeface="Times New Roman"/>
                <a:cs typeface="Times New Roman"/>
              </a:rPr>
              <a:t>акт </a:t>
            </a:r>
            <a:r>
              <a:rPr lang="ru-RU" spc="80" dirty="0">
                <a:latin typeface="Times New Roman"/>
                <a:cs typeface="Times New Roman"/>
              </a:rPr>
              <a:t>об</a:t>
            </a:r>
            <a:r>
              <a:rPr lang="ru-RU" spc="75" dirty="0">
                <a:latin typeface="Times New Roman"/>
                <a:cs typeface="Times New Roman"/>
              </a:rPr>
              <a:t> </a:t>
            </a:r>
            <a:r>
              <a:rPr lang="ru-RU" spc="75" dirty="0" smtClean="0">
                <a:latin typeface="Times New Roman"/>
                <a:cs typeface="Times New Roman"/>
              </a:rPr>
              <a:t> </a:t>
            </a:r>
            <a:r>
              <a:rPr lang="ru-RU" spc="40" dirty="0" smtClean="0">
                <a:latin typeface="Times New Roman"/>
                <a:cs typeface="Times New Roman"/>
              </a:rPr>
              <a:t>ЭИОС</a:t>
            </a:r>
            <a:r>
              <a:rPr lang="ru-RU" spc="40" dirty="0">
                <a:latin typeface="Times New Roman"/>
                <a:cs typeface="Times New Roman"/>
              </a:rPr>
              <a:t>;</a:t>
            </a:r>
            <a:endParaRPr lang="ru-RU" dirty="0">
              <a:latin typeface="Times New Roman"/>
              <a:cs typeface="Times New Roman"/>
            </a:endParaRPr>
          </a:p>
          <a:p>
            <a:pPr marL="263525" indent="-250825">
              <a:lnSpc>
                <a:spcPct val="100000"/>
              </a:lnSpc>
              <a:spcBef>
                <a:spcPts val="130"/>
              </a:spcBef>
              <a:buAutoNum type="arabicParenR"/>
              <a:tabLst>
                <a:tab pos="264160" algn="l"/>
              </a:tabLst>
            </a:pPr>
            <a:r>
              <a:rPr lang="ru-RU" spc="80" dirty="0" smtClean="0">
                <a:latin typeface="Times New Roman"/>
                <a:cs typeface="Times New Roman"/>
              </a:rPr>
              <a:t> наличие </a:t>
            </a:r>
            <a:r>
              <a:rPr lang="ru-RU" spc="60" dirty="0">
                <a:latin typeface="Times New Roman"/>
                <a:cs typeface="Times New Roman"/>
              </a:rPr>
              <a:t>доступа </a:t>
            </a:r>
            <a:r>
              <a:rPr lang="ru-RU" spc="-90" dirty="0">
                <a:latin typeface="Times New Roman"/>
                <a:cs typeface="Times New Roman"/>
              </a:rPr>
              <a:t>к </a:t>
            </a:r>
            <a:r>
              <a:rPr lang="ru-RU" spc="130" dirty="0">
                <a:latin typeface="Times New Roman"/>
                <a:cs typeface="Times New Roman"/>
              </a:rPr>
              <a:t>электронной библиотечной</a:t>
            </a:r>
            <a:r>
              <a:rPr lang="ru-RU" spc="-95" dirty="0">
                <a:latin typeface="Times New Roman"/>
                <a:cs typeface="Times New Roman"/>
              </a:rPr>
              <a:t> </a:t>
            </a:r>
            <a:r>
              <a:rPr lang="ru-RU" spc="125" dirty="0">
                <a:latin typeface="Times New Roman"/>
                <a:cs typeface="Times New Roman"/>
              </a:rPr>
              <a:t>системе</a:t>
            </a:r>
            <a:r>
              <a:rPr lang="ru-RU" spc="125" dirty="0" smtClean="0">
                <a:latin typeface="Times New Roman"/>
                <a:cs typeface="Times New Roman"/>
              </a:rPr>
              <a:t>;</a:t>
            </a:r>
            <a:endParaRPr lang="ru-RU" dirty="0" smtClean="0">
              <a:latin typeface="Times New Roman"/>
              <a:cs typeface="Times New Roman"/>
            </a:endParaRPr>
          </a:p>
          <a:p>
            <a:pPr marL="263525" indent="-250825">
              <a:lnSpc>
                <a:spcPct val="100000"/>
              </a:lnSpc>
              <a:spcBef>
                <a:spcPts val="130"/>
              </a:spcBef>
              <a:buAutoNum type="arabicParenR"/>
              <a:tabLst>
                <a:tab pos="264160" algn="l"/>
              </a:tabLst>
            </a:pPr>
            <a:r>
              <a:rPr lang="ru-RU" spc="80" dirty="0" smtClean="0">
                <a:latin typeface="Times New Roman"/>
                <a:cs typeface="Times New Roman"/>
              </a:rPr>
              <a:t> наличие</a:t>
            </a:r>
            <a:r>
              <a:rPr lang="ru-RU" spc="80" dirty="0">
                <a:latin typeface="Times New Roman"/>
                <a:cs typeface="Times New Roman"/>
              </a:rPr>
              <a:t>	</a:t>
            </a:r>
            <a:r>
              <a:rPr lang="ru-RU" spc="75" dirty="0">
                <a:latin typeface="Times New Roman"/>
                <a:cs typeface="Times New Roman"/>
              </a:rPr>
              <a:t>доступа	</a:t>
            </a:r>
            <a:r>
              <a:rPr lang="ru-RU" spc="-90" dirty="0">
                <a:latin typeface="Times New Roman"/>
                <a:cs typeface="Times New Roman"/>
              </a:rPr>
              <a:t>к	</a:t>
            </a:r>
            <a:r>
              <a:rPr lang="ru-RU" spc="150" dirty="0">
                <a:latin typeface="Times New Roman"/>
                <a:cs typeface="Times New Roman"/>
              </a:rPr>
              <a:t>электронным	</a:t>
            </a:r>
            <a:r>
              <a:rPr lang="ru-RU" spc="180" dirty="0" smtClean="0">
                <a:latin typeface="Times New Roman"/>
                <a:cs typeface="Times New Roman"/>
              </a:rPr>
              <a:t>образовательным </a:t>
            </a:r>
            <a:r>
              <a:rPr lang="ru-RU" spc="175" dirty="0" smtClean="0">
                <a:latin typeface="Times New Roman"/>
                <a:cs typeface="Times New Roman"/>
              </a:rPr>
              <a:t>р</a:t>
            </a:r>
            <a:r>
              <a:rPr lang="ru-RU" spc="150" dirty="0" smtClean="0">
                <a:latin typeface="Times New Roman"/>
                <a:cs typeface="Times New Roman"/>
              </a:rPr>
              <a:t>е</a:t>
            </a:r>
            <a:r>
              <a:rPr lang="ru-RU" spc="185" dirty="0" smtClean="0">
                <a:latin typeface="Times New Roman"/>
                <a:cs typeface="Times New Roman"/>
              </a:rPr>
              <a:t>с</a:t>
            </a:r>
            <a:r>
              <a:rPr lang="ru-RU" spc="55" dirty="0" smtClean="0">
                <a:latin typeface="Times New Roman"/>
                <a:cs typeface="Times New Roman"/>
              </a:rPr>
              <a:t>у</a:t>
            </a:r>
            <a:r>
              <a:rPr lang="ru-RU" spc="190" dirty="0" smtClean="0">
                <a:latin typeface="Times New Roman"/>
                <a:cs typeface="Times New Roman"/>
              </a:rPr>
              <a:t>р</a:t>
            </a:r>
            <a:r>
              <a:rPr lang="ru-RU" spc="200" dirty="0" smtClean="0">
                <a:latin typeface="Times New Roman"/>
                <a:cs typeface="Times New Roman"/>
              </a:rPr>
              <a:t>с</a:t>
            </a:r>
            <a:r>
              <a:rPr lang="ru-RU" spc="185" dirty="0" smtClean="0">
                <a:latin typeface="Times New Roman"/>
                <a:cs typeface="Times New Roman"/>
              </a:rPr>
              <a:t>а</a:t>
            </a:r>
            <a:r>
              <a:rPr lang="ru-RU" spc="165" dirty="0" smtClean="0">
                <a:latin typeface="Times New Roman"/>
                <a:cs typeface="Times New Roman"/>
              </a:rPr>
              <a:t>м </a:t>
            </a:r>
            <a:r>
              <a:rPr lang="ru-RU" spc="125" dirty="0" smtClean="0">
                <a:latin typeface="Times New Roman"/>
                <a:cs typeface="Times New Roman"/>
              </a:rPr>
              <a:t>и (или) </a:t>
            </a:r>
            <a:r>
              <a:rPr lang="ru-RU" spc="100" dirty="0">
                <a:latin typeface="Times New Roman"/>
                <a:cs typeface="Times New Roman"/>
              </a:rPr>
              <a:t>п</a:t>
            </a:r>
            <a:r>
              <a:rPr lang="ru-RU" spc="175" dirty="0">
                <a:latin typeface="Times New Roman"/>
                <a:cs typeface="Times New Roman"/>
              </a:rPr>
              <a:t>р</a:t>
            </a:r>
            <a:r>
              <a:rPr lang="ru-RU" spc="190" dirty="0">
                <a:latin typeface="Times New Roman"/>
                <a:cs typeface="Times New Roman"/>
              </a:rPr>
              <a:t>о</a:t>
            </a:r>
            <a:r>
              <a:rPr lang="ru-RU" spc="330" dirty="0">
                <a:latin typeface="Times New Roman"/>
                <a:cs typeface="Times New Roman"/>
              </a:rPr>
              <a:t>ф</a:t>
            </a:r>
            <a:r>
              <a:rPr lang="ru-RU" spc="170" dirty="0">
                <a:latin typeface="Times New Roman"/>
                <a:cs typeface="Times New Roman"/>
              </a:rPr>
              <a:t>е</a:t>
            </a:r>
            <a:r>
              <a:rPr lang="ru-RU" spc="185" dirty="0">
                <a:latin typeface="Times New Roman"/>
                <a:cs typeface="Times New Roman"/>
              </a:rPr>
              <a:t>сс</a:t>
            </a:r>
            <a:r>
              <a:rPr lang="ru-RU" spc="114" dirty="0">
                <a:latin typeface="Times New Roman"/>
                <a:cs typeface="Times New Roman"/>
              </a:rPr>
              <a:t>и</a:t>
            </a:r>
            <a:r>
              <a:rPr lang="ru-RU" spc="175" dirty="0">
                <a:latin typeface="Times New Roman"/>
                <a:cs typeface="Times New Roman"/>
              </a:rPr>
              <a:t>о</a:t>
            </a:r>
            <a:r>
              <a:rPr lang="ru-RU" spc="114" dirty="0">
                <a:latin typeface="Times New Roman"/>
                <a:cs typeface="Times New Roman"/>
              </a:rPr>
              <a:t>н</a:t>
            </a:r>
            <a:r>
              <a:rPr lang="ru-RU" spc="185" dirty="0">
                <a:latin typeface="Times New Roman"/>
                <a:cs typeface="Times New Roman"/>
              </a:rPr>
              <a:t>а</a:t>
            </a:r>
            <a:r>
              <a:rPr lang="ru-RU" spc="225" dirty="0">
                <a:latin typeface="Times New Roman"/>
                <a:cs typeface="Times New Roman"/>
              </a:rPr>
              <a:t>л</a:t>
            </a:r>
            <a:r>
              <a:rPr lang="ru-RU" spc="265" dirty="0">
                <a:latin typeface="Times New Roman"/>
                <a:cs typeface="Times New Roman"/>
              </a:rPr>
              <a:t>ь</a:t>
            </a:r>
            <a:r>
              <a:rPr lang="ru-RU" spc="100" dirty="0">
                <a:latin typeface="Times New Roman"/>
                <a:cs typeface="Times New Roman"/>
              </a:rPr>
              <a:t>н</a:t>
            </a:r>
            <a:r>
              <a:rPr lang="ru-RU" spc="290" dirty="0">
                <a:latin typeface="Times New Roman"/>
                <a:cs typeface="Times New Roman"/>
              </a:rPr>
              <a:t>ы</a:t>
            </a:r>
            <a:r>
              <a:rPr lang="ru-RU" spc="165" dirty="0">
                <a:latin typeface="Times New Roman"/>
                <a:cs typeface="Times New Roman"/>
              </a:rPr>
              <a:t>м</a:t>
            </a:r>
            <a:r>
              <a:rPr lang="ru-RU" dirty="0">
                <a:latin typeface="Times New Roman"/>
                <a:cs typeface="Times New Roman"/>
              </a:rPr>
              <a:t>	</a:t>
            </a:r>
            <a:r>
              <a:rPr lang="ru-RU" dirty="0" smtClean="0">
                <a:latin typeface="Times New Roman"/>
                <a:cs typeface="Times New Roman"/>
              </a:rPr>
              <a:t> </a:t>
            </a:r>
            <a:r>
              <a:rPr lang="ru-RU" spc="175" dirty="0" smtClean="0">
                <a:latin typeface="Times New Roman"/>
                <a:cs typeface="Times New Roman"/>
              </a:rPr>
              <a:t>б</a:t>
            </a:r>
            <a:r>
              <a:rPr lang="ru-RU" spc="200" dirty="0" smtClean="0">
                <a:latin typeface="Times New Roman"/>
                <a:cs typeface="Times New Roman"/>
              </a:rPr>
              <a:t>а</a:t>
            </a:r>
            <a:r>
              <a:rPr lang="ru-RU" spc="150" dirty="0" smtClean="0">
                <a:latin typeface="Times New Roman"/>
                <a:cs typeface="Times New Roman"/>
              </a:rPr>
              <a:t>з</a:t>
            </a:r>
            <a:r>
              <a:rPr lang="ru-RU" spc="185" dirty="0" smtClean="0">
                <a:latin typeface="Times New Roman"/>
                <a:cs typeface="Times New Roman"/>
              </a:rPr>
              <a:t>а</a:t>
            </a:r>
            <a:r>
              <a:rPr lang="ru-RU" spc="165" dirty="0" smtClean="0">
                <a:latin typeface="Times New Roman"/>
                <a:cs typeface="Times New Roman"/>
              </a:rPr>
              <a:t>м</a:t>
            </a:r>
            <a:r>
              <a:rPr lang="ru-RU" dirty="0">
                <a:latin typeface="Times New Roman"/>
                <a:cs typeface="Times New Roman"/>
              </a:rPr>
              <a:t>	</a:t>
            </a:r>
            <a:r>
              <a:rPr lang="ru-RU" spc="210" dirty="0">
                <a:latin typeface="Times New Roman"/>
                <a:cs typeface="Times New Roman"/>
              </a:rPr>
              <a:t>д</a:t>
            </a:r>
            <a:r>
              <a:rPr lang="ru-RU" spc="170" dirty="0">
                <a:latin typeface="Times New Roman"/>
                <a:cs typeface="Times New Roman"/>
              </a:rPr>
              <a:t>а</a:t>
            </a:r>
            <a:r>
              <a:rPr lang="ru-RU" spc="114" dirty="0">
                <a:latin typeface="Times New Roman"/>
                <a:cs typeface="Times New Roman"/>
              </a:rPr>
              <a:t>н</a:t>
            </a:r>
            <a:r>
              <a:rPr lang="ru-RU" spc="100" dirty="0">
                <a:latin typeface="Times New Roman"/>
                <a:cs typeface="Times New Roman"/>
              </a:rPr>
              <a:t>н</a:t>
            </a:r>
            <a:r>
              <a:rPr lang="ru-RU" spc="305" dirty="0">
                <a:latin typeface="Times New Roman"/>
                <a:cs typeface="Times New Roman"/>
              </a:rPr>
              <a:t>ы</a:t>
            </a:r>
            <a:r>
              <a:rPr lang="ru-RU" spc="85" dirty="0">
                <a:latin typeface="Times New Roman"/>
                <a:cs typeface="Times New Roman"/>
              </a:rPr>
              <a:t>х</a:t>
            </a:r>
            <a:r>
              <a:rPr lang="ru-RU" dirty="0">
                <a:latin typeface="Times New Roman"/>
                <a:cs typeface="Times New Roman"/>
              </a:rPr>
              <a:t>	(п</a:t>
            </a:r>
            <a:r>
              <a:rPr lang="ru-RU" spc="55" dirty="0">
                <a:latin typeface="Times New Roman"/>
                <a:cs typeface="Times New Roman"/>
              </a:rPr>
              <a:t>о</a:t>
            </a:r>
            <a:r>
              <a:rPr lang="ru-RU" spc="105" dirty="0">
                <a:latin typeface="Times New Roman"/>
                <a:cs typeface="Times New Roman"/>
              </a:rPr>
              <a:t>д</a:t>
            </a:r>
            <a:r>
              <a:rPr lang="ru-RU" spc="95" dirty="0">
                <a:latin typeface="Times New Roman"/>
                <a:cs typeface="Times New Roman"/>
              </a:rPr>
              <a:t>б</a:t>
            </a:r>
            <a:r>
              <a:rPr lang="ru-RU" spc="90" dirty="0">
                <a:latin typeface="Times New Roman"/>
                <a:cs typeface="Times New Roman"/>
              </a:rPr>
              <a:t>ор</a:t>
            </a:r>
            <a:r>
              <a:rPr lang="ru-RU" spc="-35" dirty="0">
                <a:latin typeface="Times New Roman"/>
                <a:cs typeface="Times New Roman"/>
              </a:rPr>
              <a:t>к</a:t>
            </a:r>
            <a:r>
              <a:rPr lang="ru-RU" spc="170" dirty="0">
                <a:latin typeface="Times New Roman"/>
                <a:cs typeface="Times New Roman"/>
              </a:rPr>
              <a:t>а</a:t>
            </a:r>
            <a:r>
              <a:rPr lang="ru-RU" spc="80" dirty="0">
                <a:latin typeface="Times New Roman"/>
                <a:cs typeface="Times New Roman"/>
              </a:rPr>
              <a:t>м</a:t>
            </a:r>
            <a:r>
              <a:rPr lang="ru-RU" dirty="0">
                <a:latin typeface="Times New Roman"/>
                <a:cs typeface="Times New Roman"/>
              </a:rPr>
              <a:t>	</a:t>
            </a:r>
            <a:r>
              <a:rPr lang="ru-RU" spc="25" dirty="0" smtClean="0">
                <a:latin typeface="Times New Roman"/>
                <a:cs typeface="Times New Roman"/>
              </a:rPr>
              <a:t>ин</a:t>
            </a:r>
            <a:r>
              <a:rPr lang="ru-RU" spc="290" dirty="0" smtClean="0">
                <a:latin typeface="Times New Roman"/>
                <a:cs typeface="Times New Roman"/>
              </a:rPr>
              <a:t>ф</a:t>
            </a:r>
            <a:r>
              <a:rPr lang="ru-RU" spc="90" dirty="0" smtClean="0">
                <a:latin typeface="Times New Roman"/>
                <a:cs typeface="Times New Roman"/>
              </a:rPr>
              <a:t>о</a:t>
            </a:r>
            <a:r>
              <a:rPr lang="ru-RU" spc="75" dirty="0" smtClean="0">
                <a:latin typeface="Times New Roman"/>
                <a:cs typeface="Times New Roman"/>
              </a:rPr>
              <a:t>р</a:t>
            </a:r>
            <a:r>
              <a:rPr lang="ru-RU" spc="85" dirty="0" smtClean="0">
                <a:latin typeface="Times New Roman"/>
                <a:cs typeface="Times New Roman"/>
              </a:rPr>
              <a:t>м</a:t>
            </a:r>
            <a:r>
              <a:rPr lang="ru-RU" spc="185" dirty="0" smtClean="0">
                <a:latin typeface="Times New Roman"/>
                <a:cs typeface="Times New Roman"/>
              </a:rPr>
              <a:t>а</a:t>
            </a:r>
            <a:r>
              <a:rPr lang="ru-RU" spc="50" dirty="0" smtClean="0">
                <a:latin typeface="Times New Roman"/>
                <a:cs typeface="Times New Roman"/>
              </a:rPr>
              <a:t>ц</a:t>
            </a:r>
            <a:r>
              <a:rPr lang="ru-RU" spc="25" dirty="0" smtClean="0">
                <a:latin typeface="Times New Roman"/>
                <a:cs typeface="Times New Roman"/>
              </a:rPr>
              <a:t>и</a:t>
            </a:r>
            <a:r>
              <a:rPr lang="ru-RU" spc="75" dirty="0" smtClean="0">
                <a:latin typeface="Times New Roman"/>
                <a:cs typeface="Times New Roman"/>
              </a:rPr>
              <a:t>о</a:t>
            </a:r>
            <a:r>
              <a:rPr lang="ru-RU" spc="25" dirty="0" smtClean="0">
                <a:latin typeface="Times New Roman"/>
                <a:cs typeface="Times New Roman"/>
              </a:rPr>
              <a:t>нн</a:t>
            </a:r>
            <a:r>
              <a:rPr lang="ru-RU" spc="65" dirty="0" smtClean="0">
                <a:latin typeface="Times New Roman"/>
                <a:cs typeface="Times New Roman"/>
              </a:rPr>
              <a:t>ы</a:t>
            </a:r>
            <a:r>
              <a:rPr lang="ru-RU" spc="-5" dirty="0" smtClean="0">
                <a:latin typeface="Times New Roman"/>
                <a:cs typeface="Times New Roman"/>
              </a:rPr>
              <a:t>х</a:t>
            </a:r>
            <a:r>
              <a:rPr lang="ru-RU" dirty="0" smtClean="0">
                <a:latin typeface="Times New Roman"/>
                <a:cs typeface="Times New Roman"/>
              </a:rPr>
              <a:t>  </a:t>
            </a:r>
            <a:r>
              <a:rPr lang="ru-RU" spc="75" dirty="0" smtClean="0">
                <a:latin typeface="Times New Roman"/>
                <a:cs typeface="Times New Roman"/>
              </a:rPr>
              <a:t>р</a:t>
            </a:r>
            <a:r>
              <a:rPr lang="ru-RU" spc="185" dirty="0" smtClean="0">
                <a:latin typeface="Times New Roman"/>
                <a:cs typeface="Times New Roman"/>
              </a:rPr>
              <a:t>е</a:t>
            </a:r>
            <a:r>
              <a:rPr lang="ru-RU" spc="100" dirty="0" smtClean="0">
                <a:latin typeface="Times New Roman"/>
                <a:cs typeface="Times New Roman"/>
              </a:rPr>
              <a:t>с</a:t>
            </a:r>
            <a:r>
              <a:rPr lang="ru-RU" spc="-40" dirty="0" smtClean="0">
                <a:latin typeface="Times New Roman"/>
                <a:cs typeface="Times New Roman"/>
              </a:rPr>
              <a:t>у</a:t>
            </a:r>
            <a:r>
              <a:rPr lang="ru-RU" spc="75" dirty="0" smtClean="0">
                <a:latin typeface="Times New Roman"/>
                <a:cs typeface="Times New Roman"/>
              </a:rPr>
              <a:t>р</a:t>
            </a:r>
            <a:r>
              <a:rPr lang="ru-RU" spc="135" dirty="0" smtClean="0">
                <a:latin typeface="Times New Roman"/>
                <a:cs typeface="Times New Roman"/>
              </a:rPr>
              <a:t>с</a:t>
            </a:r>
            <a:r>
              <a:rPr lang="ru-RU" spc="75" dirty="0" smtClean="0">
                <a:latin typeface="Times New Roman"/>
                <a:cs typeface="Times New Roman"/>
              </a:rPr>
              <a:t>о</a:t>
            </a:r>
            <a:r>
              <a:rPr lang="ru-RU" spc="90" dirty="0" smtClean="0">
                <a:latin typeface="Times New Roman"/>
                <a:cs typeface="Times New Roman"/>
              </a:rPr>
              <a:t>в</a:t>
            </a:r>
            <a:r>
              <a:rPr lang="ru-RU" dirty="0" smtClean="0">
                <a:latin typeface="Times New Roman"/>
                <a:cs typeface="Times New Roman"/>
              </a:rPr>
              <a:t> п</a:t>
            </a:r>
            <a:r>
              <a:rPr lang="ru-RU" spc="55" dirty="0" smtClean="0">
                <a:latin typeface="Times New Roman"/>
                <a:cs typeface="Times New Roman"/>
              </a:rPr>
              <a:t>о  </a:t>
            </a:r>
            <a:r>
              <a:rPr lang="ru-RU" spc="75" dirty="0">
                <a:latin typeface="Times New Roman"/>
                <a:cs typeface="Times New Roman"/>
              </a:rPr>
              <a:t>тематикам </a:t>
            </a:r>
            <a:r>
              <a:rPr lang="ru-RU" spc="90" dirty="0">
                <a:latin typeface="Times New Roman"/>
                <a:cs typeface="Times New Roman"/>
              </a:rPr>
              <a:t>в </a:t>
            </a:r>
            <a:r>
              <a:rPr lang="ru-RU" spc="55" dirty="0">
                <a:latin typeface="Times New Roman"/>
                <a:cs typeface="Times New Roman"/>
              </a:rPr>
              <a:t>соответствии </a:t>
            </a:r>
            <a:r>
              <a:rPr lang="ru-RU" spc="85" dirty="0">
                <a:latin typeface="Times New Roman"/>
                <a:cs typeface="Times New Roman"/>
              </a:rPr>
              <a:t>с </a:t>
            </a:r>
            <a:r>
              <a:rPr lang="ru-RU" spc="80" dirty="0">
                <a:latin typeface="Times New Roman"/>
                <a:cs typeface="Times New Roman"/>
              </a:rPr>
              <a:t>содержанием </a:t>
            </a:r>
            <a:r>
              <a:rPr lang="ru-RU" spc="85" dirty="0">
                <a:latin typeface="Times New Roman"/>
                <a:cs typeface="Times New Roman"/>
              </a:rPr>
              <a:t>реализуемой</a:t>
            </a:r>
            <a:r>
              <a:rPr lang="ru-RU" spc="-5" dirty="0">
                <a:latin typeface="Times New Roman"/>
                <a:cs typeface="Times New Roman"/>
              </a:rPr>
              <a:t> </a:t>
            </a:r>
            <a:r>
              <a:rPr lang="ru-RU" spc="15" dirty="0">
                <a:latin typeface="Times New Roman"/>
                <a:cs typeface="Times New Roman"/>
              </a:rPr>
              <a:t>ОП;</a:t>
            </a:r>
            <a:endParaRPr lang="ru-RU" dirty="0">
              <a:latin typeface="Times New Roman"/>
              <a:cs typeface="Times New Roman"/>
            </a:endParaRPr>
          </a:p>
          <a:p>
            <a:pPr marL="12700" marR="6350" indent="203835">
              <a:lnSpc>
                <a:spcPts val="2180"/>
              </a:lnSpc>
              <a:spcBef>
                <a:spcPts val="90"/>
              </a:spcBef>
              <a:buAutoNum type="arabicParenR" startAt="5"/>
              <a:tabLst>
                <a:tab pos="490220" algn="l"/>
              </a:tabLst>
            </a:pPr>
            <a:r>
              <a:rPr lang="ru-RU" spc="80" dirty="0" smtClean="0">
                <a:latin typeface="Times New Roman"/>
                <a:cs typeface="Times New Roman"/>
              </a:rPr>
              <a:t> наличие </a:t>
            </a:r>
            <a:r>
              <a:rPr lang="ru-RU" spc="75" dirty="0">
                <a:latin typeface="Times New Roman"/>
                <a:cs typeface="Times New Roman"/>
              </a:rPr>
              <a:t>доступа </a:t>
            </a:r>
            <a:r>
              <a:rPr lang="ru-RU" spc="-90" dirty="0">
                <a:latin typeface="Times New Roman"/>
                <a:cs typeface="Times New Roman"/>
              </a:rPr>
              <a:t>к </a:t>
            </a:r>
            <a:r>
              <a:rPr lang="ru-RU" spc="55" dirty="0">
                <a:latin typeface="Times New Roman"/>
                <a:cs typeface="Times New Roman"/>
              </a:rPr>
              <a:t>электронной </a:t>
            </a:r>
            <a:r>
              <a:rPr lang="ru-RU" spc="90" dirty="0">
                <a:latin typeface="Times New Roman"/>
                <a:cs typeface="Times New Roman"/>
              </a:rPr>
              <a:t>системе </a:t>
            </a:r>
            <a:r>
              <a:rPr lang="ru-RU" spc="65" dirty="0">
                <a:latin typeface="Times New Roman"/>
                <a:cs typeface="Times New Roman"/>
              </a:rPr>
              <a:t>учета </a:t>
            </a:r>
            <a:r>
              <a:rPr lang="ru-RU" spc="50" dirty="0">
                <a:latin typeface="Times New Roman"/>
                <a:cs typeface="Times New Roman"/>
              </a:rPr>
              <a:t>обучающихся, </a:t>
            </a:r>
            <a:r>
              <a:rPr lang="ru-RU" spc="60" dirty="0">
                <a:latin typeface="Times New Roman"/>
                <a:cs typeface="Times New Roman"/>
              </a:rPr>
              <a:t>учета </a:t>
            </a:r>
            <a:r>
              <a:rPr lang="ru-RU" spc="25" dirty="0">
                <a:latin typeface="Times New Roman"/>
                <a:cs typeface="Times New Roman"/>
              </a:rPr>
              <a:t>и </a:t>
            </a:r>
            <a:r>
              <a:rPr lang="ru-RU" spc="75" dirty="0">
                <a:latin typeface="Times New Roman"/>
                <a:cs typeface="Times New Roman"/>
              </a:rPr>
              <a:t>хранения </a:t>
            </a:r>
            <a:r>
              <a:rPr lang="ru-RU" spc="10" dirty="0">
                <a:latin typeface="Times New Roman"/>
                <a:cs typeface="Times New Roman"/>
              </a:rPr>
              <a:t>их  </a:t>
            </a:r>
            <a:r>
              <a:rPr lang="ru-RU" spc="75" dirty="0">
                <a:latin typeface="Times New Roman"/>
                <a:cs typeface="Times New Roman"/>
              </a:rPr>
              <a:t>образовательных </a:t>
            </a:r>
            <a:r>
              <a:rPr lang="ru-RU" spc="60" dirty="0">
                <a:latin typeface="Times New Roman"/>
                <a:cs typeface="Times New Roman"/>
              </a:rPr>
              <a:t>результатов </a:t>
            </a:r>
            <a:r>
              <a:rPr lang="ru-RU" spc="125" dirty="0">
                <a:latin typeface="Times New Roman"/>
                <a:cs typeface="Times New Roman"/>
              </a:rPr>
              <a:t>(электронный</a:t>
            </a:r>
            <a:r>
              <a:rPr lang="ru-RU" spc="135" dirty="0">
                <a:latin typeface="Times New Roman"/>
                <a:cs typeface="Times New Roman"/>
              </a:rPr>
              <a:t> </a:t>
            </a:r>
            <a:r>
              <a:rPr lang="ru-RU" spc="85" dirty="0">
                <a:latin typeface="Times New Roman"/>
                <a:cs typeface="Times New Roman"/>
              </a:rPr>
              <a:t>журнал</a:t>
            </a:r>
            <a:r>
              <a:rPr lang="ru-RU" spc="85" dirty="0" smtClean="0">
                <a:latin typeface="Times New Roman"/>
                <a:cs typeface="Times New Roman"/>
              </a:rPr>
              <a:t>);</a:t>
            </a:r>
          </a:p>
          <a:p>
            <a:pPr marL="12700" marR="6350" indent="203835">
              <a:lnSpc>
                <a:spcPts val="2180"/>
              </a:lnSpc>
              <a:spcBef>
                <a:spcPts val="90"/>
              </a:spcBef>
              <a:buAutoNum type="arabicParenR" startAt="5"/>
              <a:tabLst>
                <a:tab pos="490220" algn="l"/>
              </a:tabLst>
            </a:pPr>
            <a:r>
              <a:rPr lang="ru-RU" spc="80" dirty="0" smtClean="0">
                <a:latin typeface="Times New Roman"/>
                <a:cs typeface="Times New Roman"/>
              </a:rPr>
              <a:t> наличие </a:t>
            </a:r>
            <a:r>
              <a:rPr lang="ru-RU" spc="50" dirty="0">
                <a:latin typeface="Times New Roman"/>
                <a:cs typeface="Times New Roman"/>
              </a:rPr>
              <a:t>возможности </a:t>
            </a:r>
            <a:r>
              <a:rPr lang="ru-RU" spc="85" dirty="0">
                <a:latin typeface="Times New Roman"/>
                <a:cs typeface="Times New Roman"/>
              </a:rPr>
              <a:t>взаимодействия </a:t>
            </a:r>
            <a:r>
              <a:rPr lang="ru-RU" spc="35" dirty="0">
                <a:latin typeface="Times New Roman"/>
                <a:cs typeface="Times New Roman"/>
              </a:rPr>
              <a:t>педагогических </a:t>
            </a:r>
            <a:r>
              <a:rPr lang="ru-RU" spc="55" dirty="0">
                <a:latin typeface="Times New Roman"/>
                <a:cs typeface="Times New Roman"/>
              </a:rPr>
              <a:t>работников </a:t>
            </a:r>
            <a:r>
              <a:rPr lang="ru-RU" spc="85" dirty="0">
                <a:latin typeface="Times New Roman"/>
                <a:cs typeface="Times New Roman"/>
              </a:rPr>
              <a:t>с</a:t>
            </a:r>
            <a:r>
              <a:rPr lang="ru-RU" spc="275" dirty="0">
                <a:latin typeface="Times New Roman"/>
                <a:cs typeface="Times New Roman"/>
              </a:rPr>
              <a:t> </a:t>
            </a:r>
            <a:r>
              <a:rPr lang="ru-RU" spc="60" dirty="0" smtClean="0">
                <a:latin typeface="Times New Roman"/>
                <a:cs typeface="Times New Roman"/>
              </a:rPr>
              <a:t>обучающимися </a:t>
            </a:r>
            <a:r>
              <a:rPr lang="ru-RU" spc="150" dirty="0" smtClean="0">
                <a:latin typeface="Times New Roman"/>
                <a:cs typeface="Times New Roman"/>
              </a:rPr>
              <a:t>(личные </a:t>
            </a:r>
            <a:r>
              <a:rPr lang="ru-RU" spc="135" dirty="0">
                <a:latin typeface="Times New Roman"/>
                <a:cs typeface="Times New Roman"/>
              </a:rPr>
              <a:t>кабинеты обучающихся </a:t>
            </a:r>
            <a:r>
              <a:rPr lang="ru-RU" spc="125" dirty="0">
                <a:latin typeface="Times New Roman"/>
                <a:cs typeface="Times New Roman"/>
              </a:rPr>
              <a:t>и </a:t>
            </a:r>
            <a:r>
              <a:rPr lang="ru-RU" spc="150" dirty="0">
                <a:latin typeface="Times New Roman"/>
                <a:cs typeface="Times New Roman"/>
              </a:rPr>
              <a:t>преподавателей) </a:t>
            </a:r>
            <a:r>
              <a:rPr lang="ru-RU" spc="90" dirty="0">
                <a:latin typeface="Times New Roman"/>
                <a:cs typeface="Times New Roman"/>
              </a:rPr>
              <a:t>в</a:t>
            </a:r>
            <a:r>
              <a:rPr lang="ru-RU" spc="-285" dirty="0">
                <a:latin typeface="Times New Roman"/>
                <a:cs typeface="Times New Roman"/>
              </a:rPr>
              <a:t> </a:t>
            </a:r>
            <a:r>
              <a:rPr lang="ru-RU" spc="40" dirty="0" smtClean="0">
                <a:latin typeface="Times New Roman"/>
                <a:cs typeface="Times New Roman"/>
              </a:rPr>
              <a:t>ЭИОС; </a:t>
            </a:r>
          </a:p>
          <a:p>
            <a:pPr marL="12700" marR="6350" indent="203835">
              <a:lnSpc>
                <a:spcPts val="2180"/>
              </a:lnSpc>
              <a:spcBef>
                <a:spcPts val="90"/>
              </a:spcBef>
              <a:buAutoNum type="arabicParenR" startAt="5"/>
              <a:tabLst>
                <a:tab pos="490220" algn="l"/>
              </a:tabLst>
            </a:pPr>
            <a:r>
              <a:rPr lang="ru-RU" spc="80" dirty="0" smtClean="0">
                <a:latin typeface="Times New Roman"/>
                <a:cs typeface="Times New Roman"/>
              </a:rPr>
              <a:t>наличие </a:t>
            </a:r>
            <a:r>
              <a:rPr lang="ru-RU" spc="60" dirty="0">
                <a:latin typeface="Times New Roman"/>
                <a:cs typeface="Times New Roman"/>
              </a:rPr>
              <a:t>доступа </a:t>
            </a:r>
            <a:r>
              <a:rPr lang="ru-RU" spc="-90" dirty="0">
                <a:latin typeface="Times New Roman"/>
                <a:cs typeface="Times New Roman"/>
              </a:rPr>
              <a:t>к </a:t>
            </a:r>
            <a:r>
              <a:rPr lang="ru-RU" spc="-90" dirty="0" smtClean="0">
                <a:latin typeface="Times New Roman"/>
                <a:cs typeface="Times New Roman"/>
              </a:rPr>
              <a:t> </a:t>
            </a:r>
            <a:r>
              <a:rPr lang="ru-RU" spc="125" dirty="0" smtClean="0">
                <a:latin typeface="Times New Roman"/>
                <a:cs typeface="Times New Roman"/>
              </a:rPr>
              <a:t>электронному</a:t>
            </a:r>
            <a:r>
              <a:rPr lang="ru-RU" spc="-100" dirty="0" smtClean="0">
                <a:latin typeface="Times New Roman"/>
                <a:cs typeface="Times New Roman"/>
              </a:rPr>
              <a:t> </a:t>
            </a:r>
            <a:r>
              <a:rPr lang="ru-RU" spc="135" dirty="0" smtClean="0">
                <a:latin typeface="Times New Roman"/>
                <a:cs typeface="Times New Roman"/>
              </a:rPr>
              <a:t>расписанию;</a:t>
            </a:r>
          </a:p>
          <a:p>
            <a:pPr marL="12700" marR="6350" indent="203835">
              <a:lnSpc>
                <a:spcPts val="2180"/>
              </a:lnSpc>
              <a:spcBef>
                <a:spcPts val="90"/>
              </a:spcBef>
              <a:buAutoNum type="arabicParenR" startAt="5"/>
              <a:tabLst>
                <a:tab pos="490220" algn="l"/>
              </a:tabLst>
            </a:pPr>
            <a:r>
              <a:rPr lang="ru-RU" spc="50" dirty="0" smtClean="0">
                <a:latin typeface="Times New Roman"/>
                <a:cs typeface="Times New Roman"/>
              </a:rPr>
              <a:t>личный </a:t>
            </a:r>
            <a:r>
              <a:rPr lang="ru-RU" spc="55" dirty="0">
                <a:latin typeface="Times New Roman"/>
                <a:cs typeface="Times New Roman"/>
              </a:rPr>
              <a:t>кабинет </a:t>
            </a:r>
            <a:r>
              <a:rPr lang="ru-RU" spc="90" dirty="0">
                <a:latin typeface="Times New Roman"/>
                <a:cs typeface="Times New Roman"/>
              </a:rPr>
              <a:t>в </a:t>
            </a:r>
            <a:r>
              <a:rPr lang="ru-RU" spc="25" dirty="0">
                <a:latin typeface="Times New Roman"/>
                <a:cs typeface="Times New Roman"/>
              </a:rPr>
              <a:t>ФГИС </a:t>
            </a:r>
            <a:r>
              <a:rPr lang="ru-RU" spc="75" dirty="0">
                <a:latin typeface="Times New Roman"/>
                <a:cs typeface="Times New Roman"/>
              </a:rPr>
              <a:t>«Моя</a:t>
            </a:r>
            <a:r>
              <a:rPr lang="ru-RU" spc="55" dirty="0">
                <a:latin typeface="Times New Roman"/>
                <a:cs typeface="Times New Roman"/>
              </a:rPr>
              <a:t> </a:t>
            </a:r>
            <a:r>
              <a:rPr lang="ru-RU" spc="100" dirty="0">
                <a:latin typeface="Times New Roman"/>
                <a:cs typeface="Times New Roman"/>
              </a:rPr>
              <a:t>школа».</a:t>
            </a:r>
            <a:endParaRPr lang="ru-RU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lang="ru-RU" sz="2400" dirty="0">
              <a:latin typeface="Times New Roman"/>
              <a:cs typeface="Times New Roman"/>
            </a:endParaRPr>
          </a:p>
          <a:p>
            <a:pPr marL="216535">
              <a:lnSpc>
                <a:spcPct val="100000"/>
              </a:lnSpc>
            </a:pPr>
            <a:r>
              <a:rPr lang="ru-RU" sz="2000" spc="180" dirty="0">
                <a:solidFill>
                  <a:srgbClr val="BF0000"/>
                </a:solidFill>
                <a:latin typeface="Times New Roman"/>
                <a:cs typeface="Times New Roman"/>
              </a:rPr>
              <a:t>Подтверждается </a:t>
            </a:r>
            <a:r>
              <a:rPr lang="ru-RU" sz="2000" spc="225" dirty="0">
                <a:solidFill>
                  <a:srgbClr val="BF0000"/>
                </a:solidFill>
                <a:latin typeface="Times New Roman"/>
                <a:cs typeface="Times New Roman"/>
              </a:rPr>
              <a:t>ссылками </a:t>
            </a:r>
            <a:r>
              <a:rPr lang="ru-RU" sz="2000" spc="190" dirty="0">
                <a:solidFill>
                  <a:srgbClr val="BF0000"/>
                </a:solidFill>
                <a:latin typeface="Times New Roman"/>
                <a:cs typeface="Times New Roman"/>
              </a:rPr>
              <a:t>на </a:t>
            </a:r>
            <a:r>
              <a:rPr lang="ru-RU" sz="2000" spc="175" dirty="0">
                <a:solidFill>
                  <a:srgbClr val="BF0000"/>
                </a:solidFill>
                <a:latin typeface="Times New Roman"/>
                <a:cs typeface="Times New Roman"/>
              </a:rPr>
              <a:t>соответствующую</a:t>
            </a:r>
            <a:r>
              <a:rPr lang="ru-RU" sz="2000" spc="-305" dirty="0">
                <a:solidFill>
                  <a:srgbClr val="BF0000"/>
                </a:solidFill>
                <a:latin typeface="Times New Roman"/>
                <a:cs typeface="Times New Roman"/>
              </a:rPr>
              <a:t> </a:t>
            </a:r>
            <a:r>
              <a:rPr lang="ru-RU" sz="2000" spc="210" dirty="0">
                <a:solidFill>
                  <a:srgbClr val="BF0000"/>
                </a:solidFill>
                <a:latin typeface="Times New Roman"/>
                <a:cs typeface="Times New Roman"/>
              </a:rPr>
              <a:t>информацию</a:t>
            </a:r>
            <a:endParaRPr lang="ru-RU" sz="2000" dirty="0">
              <a:latin typeface="Times New Roman"/>
              <a:cs typeface="Times New Roman"/>
            </a:endParaRPr>
          </a:p>
          <a:p>
            <a:pPr marL="414020" indent="-401320">
              <a:spcBef>
                <a:spcPts val="145"/>
              </a:spcBef>
              <a:buFontTx/>
              <a:buAutoNum type="arabicParenR"/>
              <a:tabLst>
                <a:tab pos="414020" algn="l"/>
                <a:tab pos="414655" algn="l"/>
                <a:tab pos="1464945" algn="l"/>
                <a:tab pos="2472690" algn="l"/>
                <a:tab pos="2780030" algn="l"/>
                <a:tab pos="4438650" algn="l"/>
              </a:tabLst>
            </a:pPr>
            <a:endParaRPr lang="ru-RU" dirty="0">
              <a:latin typeface="Times New Roman"/>
              <a:cs typeface="Times New Roman"/>
            </a:endParaRPr>
          </a:p>
          <a:p>
            <a:pPr marL="414020" indent="-401320">
              <a:lnSpc>
                <a:spcPct val="100000"/>
              </a:lnSpc>
              <a:spcBef>
                <a:spcPts val="145"/>
              </a:spcBef>
              <a:buAutoNum type="arabicParenR"/>
              <a:tabLst>
                <a:tab pos="414020" algn="l"/>
                <a:tab pos="414655" algn="l"/>
                <a:tab pos="1464945" algn="l"/>
                <a:tab pos="2472690" algn="l"/>
                <a:tab pos="2780030" algn="l"/>
                <a:tab pos="4438650" algn="l"/>
              </a:tabLst>
            </a:pPr>
            <a:endParaRPr lang="ru-RU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9949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</TotalTime>
  <Words>1181</Words>
  <Application>Microsoft Office PowerPoint</Application>
  <PresentationFormat>Произвольный</PresentationFormat>
  <Paragraphs>251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Office Theme</vt:lpstr>
      <vt:lpstr>1_Office Theme</vt:lpstr>
      <vt:lpstr>Тема: «О результатах самодиагностики по показателям аккредитационного мониторинга по образовательным программам, которые не приняли участие в аккредитационном мониторинге в 2023 году»</vt:lpstr>
      <vt:lpstr>НОРМАТИВНО – ПРАВОВОЕ РЕГУЛИРОВАНИЕ</vt:lpstr>
      <vt:lpstr>Аккредитационные показатели</vt:lpstr>
      <vt:lpstr>Презентация PowerPoint</vt:lpstr>
      <vt:lpstr>Презентация PowerPoint</vt:lpstr>
      <vt:lpstr>КРИТЕРИИ ОТБОРА ПРОГРАММ</vt:lpstr>
      <vt:lpstr>ФОРМУЛА РАСЧЕТА СУММАРНОГО  КОЛИЧЕСТВА БАЛЛОВ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ЗамУР</cp:lastModifiedBy>
  <cp:revision>18</cp:revision>
  <dcterms:created xsi:type="dcterms:W3CDTF">2025-03-20T13:05:15Z</dcterms:created>
  <dcterms:modified xsi:type="dcterms:W3CDTF">2025-03-26T06:03:56Z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2024-12-12T00:00:00Z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2025-03-20T00:00:00Z</vt:filetime>
  </property>
</Properties>
</file>